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60" r:id="rId4"/>
    <p:sldId id="274" r:id="rId5"/>
    <p:sldId id="263" r:id="rId6"/>
    <p:sldId id="277" r:id="rId7"/>
    <p:sldId id="275" r:id="rId8"/>
    <p:sldId id="276" r:id="rId9"/>
    <p:sldId id="278" r:id="rId10"/>
    <p:sldId id="272" r:id="rId11"/>
    <p:sldId id="279" r:id="rId12"/>
    <p:sldId id="273" r:id="rId13"/>
    <p:sldId id="280" r:id="rId14"/>
    <p:sldId id="284"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320B970-A7B3-46F2-9519-A82445C55C61}" v="53" dt="2022-10-07T18:45:55.99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3895" autoAdjust="0"/>
    <p:restoredTop sz="94660"/>
  </p:normalViewPr>
  <p:slideViewPr>
    <p:cSldViewPr snapToGrid="0">
      <p:cViewPr varScale="1">
        <p:scale>
          <a:sx n="82" d="100"/>
          <a:sy n="82" d="100"/>
        </p:scale>
        <p:origin x="96" y="149"/>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20"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A0B998B-F1E7-45BA-B7F6-E6878B502739}" type="doc">
      <dgm:prSet loTypeId="urn:microsoft.com/office/officeart/2008/layout/LinedList" loCatId="list" qsTypeId="urn:microsoft.com/office/officeart/2005/8/quickstyle/simple1" qsCatId="simple" csTypeId="urn:microsoft.com/office/officeart/2005/8/colors/colorful2" csCatId="colorful" phldr="1"/>
      <dgm:spPr/>
      <dgm:t>
        <a:bodyPr/>
        <a:lstStyle/>
        <a:p>
          <a:endParaRPr lang="en-US"/>
        </a:p>
      </dgm:t>
    </dgm:pt>
    <dgm:pt modelId="{19275188-7764-4B5E-8D75-406C774210E3}">
      <dgm:prSet/>
      <dgm:spPr/>
      <dgm:t>
        <a:bodyPr/>
        <a:lstStyle/>
        <a:p>
          <a:r>
            <a:rPr lang="en-US" dirty="0"/>
            <a:t>Prerequisite: The client MUST have Blackpoint Cyber + OS Hardening (</a:t>
          </a:r>
          <a:r>
            <a:rPr lang="en-US" dirty="0" err="1"/>
            <a:t>Thirdwall</a:t>
          </a:r>
          <a:r>
            <a:rPr lang="en-US" dirty="0"/>
            <a:t>)</a:t>
          </a:r>
        </a:p>
      </dgm:t>
    </dgm:pt>
    <dgm:pt modelId="{C4033E54-70A9-44C3-9EB3-BC95BD0D5E70}" type="parTrans" cxnId="{5EE0302B-287E-450F-8048-AB39758998BE}">
      <dgm:prSet/>
      <dgm:spPr/>
      <dgm:t>
        <a:bodyPr/>
        <a:lstStyle/>
        <a:p>
          <a:endParaRPr lang="en-US"/>
        </a:p>
      </dgm:t>
    </dgm:pt>
    <dgm:pt modelId="{CF204FBA-29E8-4F3C-9550-EFE9434A54FF}" type="sibTrans" cxnId="{5EE0302B-287E-450F-8048-AB39758998BE}">
      <dgm:prSet/>
      <dgm:spPr/>
      <dgm:t>
        <a:bodyPr/>
        <a:lstStyle/>
        <a:p>
          <a:endParaRPr lang="en-US"/>
        </a:p>
      </dgm:t>
    </dgm:pt>
    <dgm:pt modelId="{86FB7054-B077-4C36-92FB-8658B842A100}">
      <dgm:prSet/>
      <dgm:spPr/>
      <dgm:t>
        <a:bodyPr/>
        <a:lstStyle/>
        <a:p>
          <a:r>
            <a:rPr lang="en-US" dirty="0"/>
            <a:t>Annual Internal and External Vulnerability Assessment</a:t>
          </a:r>
        </a:p>
      </dgm:t>
    </dgm:pt>
    <dgm:pt modelId="{37F31270-ECA4-4D8B-A846-119785433DBA}" type="parTrans" cxnId="{B5757766-5CA1-42D1-8619-250DB50E3141}">
      <dgm:prSet/>
      <dgm:spPr/>
      <dgm:t>
        <a:bodyPr/>
        <a:lstStyle/>
        <a:p>
          <a:endParaRPr lang="en-US"/>
        </a:p>
      </dgm:t>
    </dgm:pt>
    <dgm:pt modelId="{237E7126-0BF5-4EC2-BFAE-63DDAFB62F48}" type="sibTrans" cxnId="{B5757766-5CA1-42D1-8619-250DB50E3141}">
      <dgm:prSet/>
      <dgm:spPr/>
      <dgm:t>
        <a:bodyPr/>
        <a:lstStyle/>
        <a:p>
          <a:endParaRPr lang="en-US"/>
        </a:p>
      </dgm:t>
    </dgm:pt>
    <dgm:pt modelId="{321B6CB3-8097-44D9-8CA9-98CD6432D8EB}">
      <dgm:prSet/>
      <dgm:spPr/>
      <dgm:t>
        <a:bodyPr/>
        <a:lstStyle/>
        <a:p>
          <a:r>
            <a:rPr lang="en-US" dirty="0"/>
            <a:t>Dark web monitoring</a:t>
          </a:r>
        </a:p>
      </dgm:t>
    </dgm:pt>
    <dgm:pt modelId="{E75EEECA-CB5C-41D2-8591-6B338B972FCA}" type="parTrans" cxnId="{E3389AE3-6EBE-44FC-A8A9-3B10FA2E2995}">
      <dgm:prSet/>
      <dgm:spPr/>
      <dgm:t>
        <a:bodyPr/>
        <a:lstStyle/>
        <a:p>
          <a:endParaRPr lang="en-US"/>
        </a:p>
      </dgm:t>
    </dgm:pt>
    <dgm:pt modelId="{D1FD1F1D-E746-40CA-86EE-207504350B59}" type="sibTrans" cxnId="{E3389AE3-6EBE-44FC-A8A9-3B10FA2E2995}">
      <dgm:prSet/>
      <dgm:spPr/>
      <dgm:t>
        <a:bodyPr/>
        <a:lstStyle/>
        <a:p>
          <a:endParaRPr lang="en-US"/>
        </a:p>
      </dgm:t>
    </dgm:pt>
    <dgm:pt modelId="{AFC14C9B-2473-4164-89C1-D518B2772CF4}">
      <dgm:prSet/>
      <dgm:spPr/>
      <dgm:t>
        <a:bodyPr/>
        <a:lstStyle/>
        <a:p>
          <a:r>
            <a:rPr lang="en-US" dirty="0"/>
            <a:t>Backup/Restore Validation</a:t>
          </a:r>
        </a:p>
      </dgm:t>
    </dgm:pt>
    <dgm:pt modelId="{37C44A62-068F-4528-96C0-285D3DEA2150}" type="parTrans" cxnId="{57019B87-5BD1-4B77-9685-2D821A918C93}">
      <dgm:prSet/>
      <dgm:spPr/>
      <dgm:t>
        <a:bodyPr/>
        <a:lstStyle/>
        <a:p>
          <a:endParaRPr lang="en-US"/>
        </a:p>
      </dgm:t>
    </dgm:pt>
    <dgm:pt modelId="{B2EC1A5A-E4B6-4548-B073-98889D269CFF}" type="sibTrans" cxnId="{57019B87-5BD1-4B77-9685-2D821A918C93}">
      <dgm:prSet/>
      <dgm:spPr/>
      <dgm:t>
        <a:bodyPr/>
        <a:lstStyle/>
        <a:p>
          <a:endParaRPr lang="en-US"/>
        </a:p>
      </dgm:t>
    </dgm:pt>
    <dgm:pt modelId="{A09C10C0-E616-45FE-A0A2-94AEAE6C5E63}">
      <dgm:prSet/>
      <dgm:spPr/>
      <dgm:t>
        <a:bodyPr/>
        <a:lstStyle/>
        <a:p>
          <a:r>
            <a:rPr lang="en-US" dirty="0"/>
            <a:t>Annual Automated Penetration Test</a:t>
          </a:r>
        </a:p>
      </dgm:t>
    </dgm:pt>
    <dgm:pt modelId="{6F6ABC02-6A3E-4BF2-A604-C879CC095C87}" type="parTrans" cxnId="{01675C1B-A306-45E3-A7F9-6E674B0C75F6}">
      <dgm:prSet/>
      <dgm:spPr/>
      <dgm:t>
        <a:bodyPr/>
        <a:lstStyle/>
        <a:p>
          <a:endParaRPr lang="en-US"/>
        </a:p>
      </dgm:t>
    </dgm:pt>
    <dgm:pt modelId="{24C32768-DE89-4876-9206-61121FB11CED}" type="sibTrans" cxnId="{01675C1B-A306-45E3-A7F9-6E674B0C75F6}">
      <dgm:prSet/>
      <dgm:spPr/>
      <dgm:t>
        <a:bodyPr/>
        <a:lstStyle/>
        <a:p>
          <a:endParaRPr lang="en-US"/>
        </a:p>
      </dgm:t>
    </dgm:pt>
    <dgm:pt modelId="{AD9DFDFD-40C1-4908-9227-EE6F0F033E16}">
      <dgm:prSet/>
      <dgm:spPr/>
      <dgm:t>
        <a:bodyPr/>
        <a:lstStyle/>
        <a:p>
          <a:r>
            <a:rPr lang="en-US" dirty="0"/>
            <a:t>Cybersecurity Awareness Training</a:t>
          </a:r>
        </a:p>
      </dgm:t>
    </dgm:pt>
    <dgm:pt modelId="{A7E1125B-A156-42EB-85C5-8CB74B6B9379}" type="parTrans" cxnId="{01CB1640-CBD5-423D-A603-BA66A180556C}">
      <dgm:prSet/>
      <dgm:spPr/>
      <dgm:t>
        <a:bodyPr/>
        <a:lstStyle/>
        <a:p>
          <a:endParaRPr lang="en-US"/>
        </a:p>
      </dgm:t>
    </dgm:pt>
    <dgm:pt modelId="{64934028-AB50-4CB9-A3F2-AC5A366EDABD}" type="sibTrans" cxnId="{01CB1640-CBD5-423D-A603-BA66A180556C}">
      <dgm:prSet/>
      <dgm:spPr/>
      <dgm:t>
        <a:bodyPr/>
        <a:lstStyle/>
        <a:p>
          <a:endParaRPr lang="en-US"/>
        </a:p>
      </dgm:t>
    </dgm:pt>
    <dgm:pt modelId="{8535E99B-7909-488B-8151-290A797A43C4}">
      <dgm:prSet/>
      <dgm:spPr/>
      <dgm:t>
        <a:bodyPr/>
        <a:lstStyle/>
        <a:p>
          <a:r>
            <a:rPr lang="en-US" dirty="0"/>
            <a:t>Cybersecurity Document Repository tailored to the client's security offerings</a:t>
          </a:r>
        </a:p>
      </dgm:t>
    </dgm:pt>
    <dgm:pt modelId="{1CCF8A98-BD1B-4303-82EF-253F4393A9E1}" type="parTrans" cxnId="{8DD234C7-3263-45AD-BCA4-B54C537AFB5A}">
      <dgm:prSet/>
      <dgm:spPr/>
      <dgm:t>
        <a:bodyPr/>
        <a:lstStyle/>
        <a:p>
          <a:endParaRPr lang="en-US"/>
        </a:p>
      </dgm:t>
    </dgm:pt>
    <dgm:pt modelId="{5BAC927A-43C9-49C2-BAF7-41DC6F026D66}" type="sibTrans" cxnId="{8DD234C7-3263-45AD-BCA4-B54C537AFB5A}">
      <dgm:prSet/>
      <dgm:spPr/>
      <dgm:t>
        <a:bodyPr/>
        <a:lstStyle/>
        <a:p>
          <a:endParaRPr lang="en-US"/>
        </a:p>
      </dgm:t>
    </dgm:pt>
    <dgm:pt modelId="{EEE471B7-BD29-43CA-98FB-990F112108E9}">
      <dgm:prSet/>
      <dgm:spPr/>
      <dgm:t>
        <a:bodyPr/>
        <a:lstStyle/>
        <a:p>
          <a:r>
            <a:rPr lang="en-US" dirty="0"/>
            <a:t>Personalized Cybersecurity Posture Scorecard Dashboard and Benchmarking</a:t>
          </a:r>
        </a:p>
      </dgm:t>
    </dgm:pt>
    <dgm:pt modelId="{4C04340A-22A2-4521-9AA8-C42703D6133C}" type="parTrans" cxnId="{56C5FB28-4F2A-42BE-AC08-55A5611E95A5}">
      <dgm:prSet/>
      <dgm:spPr/>
      <dgm:t>
        <a:bodyPr/>
        <a:lstStyle/>
        <a:p>
          <a:endParaRPr lang="en-US"/>
        </a:p>
      </dgm:t>
    </dgm:pt>
    <dgm:pt modelId="{F15E4816-2866-4B28-BD49-3DE39E16BB90}" type="sibTrans" cxnId="{56C5FB28-4F2A-42BE-AC08-55A5611E95A5}">
      <dgm:prSet/>
      <dgm:spPr/>
      <dgm:t>
        <a:bodyPr/>
        <a:lstStyle/>
        <a:p>
          <a:endParaRPr lang="en-US"/>
        </a:p>
      </dgm:t>
    </dgm:pt>
    <dgm:pt modelId="{FCF3102B-D6BA-445B-9988-2A08A32307F8}">
      <dgm:prSet/>
      <dgm:spPr/>
      <dgm:t>
        <a:bodyPr/>
        <a:lstStyle/>
        <a:p>
          <a:r>
            <a:rPr lang="en-US" dirty="0"/>
            <a:t>Assistance with Cybersecurity Documentation and Questionnaires</a:t>
          </a:r>
        </a:p>
      </dgm:t>
    </dgm:pt>
    <dgm:pt modelId="{FE99E6B5-D72F-4AAC-A3BE-65CA5B1CEDDB}" type="parTrans" cxnId="{755C8E16-8295-4176-8D34-FE4F6CC1B3B2}">
      <dgm:prSet/>
      <dgm:spPr/>
      <dgm:t>
        <a:bodyPr/>
        <a:lstStyle/>
        <a:p>
          <a:endParaRPr lang="en-US"/>
        </a:p>
      </dgm:t>
    </dgm:pt>
    <dgm:pt modelId="{0B95B314-1635-4837-ABC8-D282316431EC}" type="sibTrans" cxnId="{755C8E16-8295-4176-8D34-FE4F6CC1B3B2}">
      <dgm:prSet/>
      <dgm:spPr/>
      <dgm:t>
        <a:bodyPr/>
        <a:lstStyle/>
        <a:p>
          <a:endParaRPr lang="en-US"/>
        </a:p>
      </dgm:t>
    </dgm:pt>
    <dgm:pt modelId="{5B62D84A-CA57-464F-95AF-A232C8B86B16}">
      <dgm:prSet/>
      <dgm:spPr/>
      <dgm:t>
        <a:bodyPr/>
        <a:lstStyle/>
        <a:p>
          <a:r>
            <a:rPr lang="en-US" dirty="0" err="1"/>
            <a:t>vCISO</a:t>
          </a:r>
          <a:r>
            <a:rPr lang="en-US" dirty="0"/>
            <a:t> Advisory and Consultation</a:t>
          </a:r>
        </a:p>
      </dgm:t>
    </dgm:pt>
    <dgm:pt modelId="{15B31DF6-86D0-46DE-8BF3-F54BAB4B1836}" type="parTrans" cxnId="{003BDE99-040A-44A4-BD46-A8F92B482698}">
      <dgm:prSet/>
      <dgm:spPr/>
      <dgm:t>
        <a:bodyPr/>
        <a:lstStyle/>
        <a:p>
          <a:endParaRPr lang="en-US"/>
        </a:p>
      </dgm:t>
    </dgm:pt>
    <dgm:pt modelId="{71DAAD61-1BDD-4BCB-B35E-532098D6AE9A}" type="sibTrans" cxnId="{003BDE99-040A-44A4-BD46-A8F92B482698}">
      <dgm:prSet/>
      <dgm:spPr/>
      <dgm:t>
        <a:bodyPr/>
        <a:lstStyle/>
        <a:p>
          <a:endParaRPr lang="en-US"/>
        </a:p>
      </dgm:t>
    </dgm:pt>
    <dgm:pt modelId="{7BD1360F-3CAD-45FF-AE69-19604B1FEA85}" type="pres">
      <dgm:prSet presAssocID="{6A0B998B-F1E7-45BA-B7F6-E6878B502739}" presName="vert0" presStyleCnt="0">
        <dgm:presLayoutVars>
          <dgm:dir/>
          <dgm:animOne val="branch"/>
          <dgm:animLvl val="lvl"/>
        </dgm:presLayoutVars>
      </dgm:prSet>
      <dgm:spPr/>
    </dgm:pt>
    <dgm:pt modelId="{C02B26BB-9287-4E3C-8CC0-16B40888C666}" type="pres">
      <dgm:prSet presAssocID="{19275188-7764-4B5E-8D75-406C774210E3}" presName="thickLine" presStyleLbl="alignNode1" presStyleIdx="0" presStyleCnt="10"/>
      <dgm:spPr/>
    </dgm:pt>
    <dgm:pt modelId="{9BBDFEE9-82B3-4810-9DC2-80105D42AB8C}" type="pres">
      <dgm:prSet presAssocID="{19275188-7764-4B5E-8D75-406C774210E3}" presName="horz1" presStyleCnt="0"/>
      <dgm:spPr/>
    </dgm:pt>
    <dgm:pt modelId="{2CE60AB3-3EB5-43A1-A15F-5521837A48D2}" type="pres">
      <dgm:prSet presAssocID="{19275188-7764-4B5E-8D75-406C774210E3}" presName="tx1" presStyleLbl="revTx" presStyleIdx="0" presStyleCnt="10"/>
      <dgm:spPr/>
    </dgm:pt>
    <dgm:pt modelId="{04CE18AD-5AA9-4595-9CEF-F88B02F189A0}" type="pres">
      <dgm:prSet presAssocID="{19275188-7764-4B5E-8D75-406C774210E3}" presName="vert1" presStyleCnt="0"/>
      <dgm:spPr/>
    </dgm:pt>
    <dgm:pt modelId="{FD1D0A04-3797-491D-BF30-92B0BBB84531}" type="pres">
      <dgm:prSet presAssocID="{86FB7054-B077-4C36-92FB-8658B842A100}" presName="thickLine" presStyleLbl="alignNode1" presStyleIdx="1" presStyleCnt="10"/>
      <dgm:spPr/>
    </dgm:pt>
    <dgm:pt modelId="{07BA5542-4DAC-44B4-81F1-CD94B57464D6}" type="pres">
      <dgm:prSet presAssocID="{86FB7054-B077-4C36-92FB-8658B842A100}" presName="horz1" presStyleCnt="0"/>
      <dgm:spPr/>
    </dgm:pt>
    <dgm:pt modelId="{E1447AEA-0B76-4CE1-9595-5D3205DEA723}" type="pres">
      <dgm:prSet presAssocID="{86FB7054-B077-4C36-92FB-8658B842A100}" presName="tx1" presStyleLbl="revTx" presStyleIdx="1" presStyleCnt="10"/>
      <dgm:spPr/>
    </dgm:pt>
    <dgm:pt modelId="{FA608C61-0AF6-484D-A1CB-44F478BF5ABB}" type="pres">
      <dgm:prSet presAssocID="{86FB7054-B077-4C36-92FB-8658B842A100}" presName="vert1" presStyleCnt="0"/>
      <dgm:spPr/>
    </dgm:pt>
    <dgm:pt modelId="{9FE42AB6-233F-45CD-B18A-95C090D48F8F}" type="pres">
      <dgm:prSet presAssocID="{A09C10C0-E616-45FE-A0A2-94AEAE6C5E63}" presName="thickLine" presStyleLbl="alignNode1" presStyleIdx="2" presStyleCnt="10"/>
      <dgm:spPr/>
    </dgm:pt>
    <dgm:pt modelId="{203AC7F6-7F81-4D10-B649-C2550EEF0067}" type="pres">
      <dgm:prSet presAssocID="{A09C10C0-E616-45FE-A0A2-94AEAE6C5E63}" presName="horz1" presStyleCnt="0"/>
      <dgm:spPr/>
    </dgm:pt>
    <dgm:pt modelId="{3805DE17-38DB-4E02-BE4E-903FB5CE35A5}" type="pres">
      <dgm:prSet presAssocID="{A09C10C0-E616-45FE-A0A2-94AEAE6C5E63}" presName="tx1" presStyleLbl="revTx" presStyleIdx="2" presStyleCnt="10"/>
      <dgm:spPr/>
    </dgm:pt>
    <dgm:pt modelId="{A70BCDA6-B52C-4DA1-940E-DCFBB135E11B}" type="pres">
      <dgm:prSet presAssocID="{A09C10C0-E616-45FE-A0A2-94AEAE6C5E63}" presName="vert1" presStyleCnt="0"/>
      <dgm:spPr/>
    </dgm:pt>
    <dgm:pt modelId="{BF96BCA2-0CC8-4FA1-9ADC-3D0C716513F6}" type="pres">
      <dgm:prSet presAssocID="{AFC14C9B-2473-4164-89C1-D518B2772CF4}" presName="thickLine" presStyleLbl="alignNode1" presStyleIdx="3" presStyleCnt="10"/>
      <dgm:spPr/>
    </dgm:pt>
    <dgm:pt modelId="{D2EC6419-5808-412C-9F48-3DB072651EA5}" type="pres">
      <dgm:prSet presAssocID="{AFC14C9B-2473-4164-89C1-D518B2772CF4}" presName="horz1" presStyleCnt="0"/>
      <dgm:spPr/>
    </dgm:pt>
    <dgm:pt modelId="{EE99578B-2AF7-44CB-9CD6-50D15528B1CF}" type="pres">
      <dgm:prSet presAssocID="{AFC14C9B-2473-4164-89C1-D518B2772CF4}" presName="tx1" presStyleLbl="revTx" presStyleIdx="3" presStyleCnt="10"/>
      <dgm:spPr/>
    </dgm:pt>
    <dgm:pt modelId="{039C7812-32F9-4A04-B2BB-E40933455749}" type="pres">
      <dgm:prSet presAssocID="{AFC14C9B-2473-4164-89C1-D518B2772CF4}" presName="vert1" presStyleCnt="0"/>
      <dgm:spPr/>
    </dgm:pt>
    <dgm:pt modelId="{6B33DE01-172B-451C-9FF7-CAEB936D4F86}" type="pres">
      <dgm:prSet presAssocID="{321B6CB3-8097-44D9-8CA9-98CD6432D8EB}" presName="thickLine" presStyleLbl="alignNode1" presStyleIdx="4" presStyleCnt="10"/>
      <dgm:spPr/>
    </dgm:pt>
    <dgm:pt modelId="{ADD12B67-2177-4541-ABB3-D332474C8731}" type="pres">
      <dgm:prSet presAssocID="{321B6CB3-8097-44D9-8CA9-98CD6432D8EB}" presName="horz1" presStyleCnt="0"/>
      <dgm:spPr/>
    </dgm:pt>
    <dgm:pt modelId="{6884C42D-AF7E-4491-95EB-675EB2EFB2B8}" type="pres">
      <dgm:prSet presAssocID="{321B6CB3-8097-44D9-8CA9-98CD6432D8EB}" presName="tx1" presStyleLbl="revTx" presStyleIdx="4" presStyleCnt="10"/>
      <dgm:spPr/>
    </dgm:pt>
    <dgm:pt modelId="{733ED587-2812-4A0D-BD76-48DDFFE6304B}" type="pres">
      <dgm:prSet presAssocID="{321B6CB3-8097-44D9-8CA9-98CD6432D8EB}" presName="vert1" presStyleCnt="0"/>
      <dgm:spPr/>
    </dgm:pt>
    <dgm:pt modelId="{2C991A22-67AA-4F22-83DD-70D3691C4B8E}" type="pres">
      <dgm:prSet presAssocID="{AD9DFDFD-40C1-4908-9227-EE6F0F033E16}" presName="thickLine" presStyleLbl="alignNode1" presStyleIdx="5" presStyleCnt="10"/>
      <dgm:spPr/>
    </dgm:pt>
    <dgm:pt modelId="{2E632097-FDF9-4C55-92D2-6D2906797038}" type="pres">
      <dgm:prSet presAssocID="{AD9DFDFD-40C1-4908-9227-EE6F0F033E16}" presName="horz1" presStyleCnt="0"/>
      <dgm:spPr/>
    </dgm:pt>
    <dgm:pt modelId="{FDAEEAE2-21F1-4024-96A2-2FFCB11237EC}" type="pres">
      <dgm:prSet presAssocID="{AD9DFDFD-40C1-4908-9227-EE6F0F033E16}" presName="tx1" presStyleLbl="revTx" presStyleIdx="5" presStyleCnt="10"/>
      <dgm:spPr/>
    </dgm:pt>
    <dgm:pt modelId="{23336F68-0518-4582-924A-813AD463708E}" type="pres">
      <dgm:prSet presAssocID="{AD9DFDFD-40C1-4908-9227-EE6F0F033E16}" presName="vert1" presStyleCnt="0"/>
      <dgm:spPr/>
    </dgm:pt>
    <dgm:pt modelId="{F41A3BEE-D399-4D6B-A833-8E7371C73BE5}" type="pres">
      <dgm:prSet presAssocID="{8535E99B-7909-488B-8151-290A797A43C4}" presName="thickLine" presStyleLbl="alignNode1" presStyleIdx="6" presStyleCnt="10"/>
      <dgm:spPr/>
    </dgm:pt>
    <dgm:pt modelId="{ADCFA331-1753-4532-8CC2-AC0BDC7B0245}" type="pres">
      <dgm:prSet presAssocID="{8535E99B-7909-488B-8151-290A797A43C4}" presName="horz1" presStyleCnt="0"/>
      <dgm:spPr/>
    </dgm:pt>
    <dgm:pt modelId="{4F6C5E70-5FDB-4F5F-9BA2-25B494FF4098}" type="pres">
      <dgm:prSet presAssocID="{8535E99B-7909-488B-8151-290A797A43C4}" presName="tx1" presStyleLbl="revTx" presStyleIdx="6" presStyleCnt="10"/>
      <dgm:spPr/>
    </dgm:pt>
    <dgm:pt modelId="{396493B7-D7EC-4043-AFB0-45D4BB64885B}" type="pres">
      <dgm:prSet presAssocID="{8535E99B-7909-488B-8151-290A797A43C4}" presName="vert1" presStyleCnt="0"/>
      <dgm:spPr/>
    </dgm:pt>
    <dgm:pt modelId="{0EA644B3-4803-4045-942B-C1EE43A103A6}" type="pres">
      <dgm:prSet presAssocID="{EEE471B7-BD29-43CA-98FB-990F112108E9}" presName="thickLine" presStyleLbl="alignNode1" presStyleIdx="7" presStyleCnt="10"/>
      <dgm:spPr/>
    </dgm:pt>
    <dgm:pt modelId="{B180DF4D-EF04-4AFF-9C1B-D43DB05CDF76}" type="pres">
      <dgm:prSet presAssocID="{EEE471B7-BD29-43CA-98FB-990F112108E9}" presName="horz1" presStyleCnt="0"/>
      <dgm:spPr/>
    </dgm:pt>
    <dgm:pt modelId="{7F7EE341-B1B3-474D-84A6-FBB3E4DD3B2D}" type="pres">
      <dgm:prSet presAssocID="{EEE471B7-BD29-43CA-98FB-990F112108E9}" presName="tx1" presStyleLbl="revTx" presStyleIdx="7" presStyleCnt="10"/>
      <dgm:spPr/>
    </dgm:pt>
    <dgm:pt modelId="{95F81819-8917-46A1-99B7-478590FAFF70}" type="pres">
      <dgm:prSet presAssocID="{EEE471B7-BD29-43CA-98FB-990F112108E9}" presName="vert1" presStyleCnt="0"/>
      <dgm:spPr/>
    </dgm:pt>
    <dgm:pt modelId="{42C93691-2696-48B2-B742-9BE85A4CA39F}" type="pres">
      <dgm:prSet presAssocID="{FCF3102B-D6BA-445B-9988-2A08A32307F8}" presName="thickLine" presStyleLbl="alignNode1" presStyleIdx="8" presStyleCnt="10"/>
      <dgm:spPr/>
    </dgm:pt>
    <dgm:pt modelId="{5CF382B1-32A7-4902-A25C-D2356414CC93}" type="pres">
      <dgm:prSet presAssocID="{FCF3102B-D6BA-445B-9988-2A08A32307F8}" presName="horz1" presStyleCnt="0"/>
      <dgm:spPr/>
    </dgm:pt>
    <dgm:pt modelId="{F6E4B03C-BFBD-4984-A137-4A3AC1625D14}" type="pres">
      <dgm:prSet presAssocID="{FCF3102B-D6BA-445B-9988-2A08A32307F8}" presName="tx1" presStyleLbl="revTx" presStyleIdx="8" presStyleCnt="10"/>
      <dgm:spPr/>
    </dgm:pt>
    <dgm:pt modelId="{CC3F576F-9799-4E61-B9D7-084028FC5EC7}" type="pres">
      <dgm:prSet presAssocID="{FCF3102B-D6BA-445B-9988-2A08A32307F8}" presName="vert1" presStyleCnt="0"/>
      <dgm:spPr/>
    </dgm:pt>
    <dgm:pt modelId="{A89DDE6A-7737-4C83-92FF-953594D0DE70}" type="pres">
      <dgm:prSet presAssocID="{5B62D84A-CA57-464F-95AF-A232C8B86B16}" presName="thickLine" presStyleLbl="alignNode1" presStyleIdx="9" presStyleCnt="10"/>
      <dgm:spPr/>
    </dgm:pt>
    <dgm:pt modelId="{BD00C988-8714-417D-B865-20697DF49BDB}" type="pres">
      <dgm:prSet presAssocID="{5B62D84A-CA57-464F-95AF-A232C8B86B16}" presName="horz1" presStyleCnt="0"/>
      <dgm:spPr/>
    </dgm:pt>
    <dgm:pt modelId="{6697C209-DCD1-4680-8BFF-076DB6E3E266}" type="pres">
      <dgm:prSet presAssocID="{5B62D84A-CA57-464F-95AF-A232C8B86B16}" presName="tx1" presStyleLbl="revTx" presStyleIdx="9" presStyleCnt="10"/>
      <dgm:spPr/>
    </dgm:pt>
    <dgm:pt modelId="{3316BA11-B300-4CA9-8EA9-0EC849D78437}" type="pres">
      <dgm:prSet presAssocID="{5B62D84A-CA57-464F-95AF-A232C8B86B16}" presName="vert1" presStyleCnt="0"/>
      <dgm:spPr/>
    </dgm:pt>
  </dgm:ptLst>
  <dgm:cxnLst>
    <dgm:cxn modelId="{C7501606-832F-4424-881F-779A13C79F69}" type="presOf" srcId="{FCF3102B-D6BA-445B-9988-2A08A32307F8}" destId="{F6E4B03C-BFBD-4984-A137-4A3AC1625D14}" srcOrd="0" destOrd="0" presId="urn:microsoft.com/office/officeart/2008/layout/LinedList"/>
    <dgm:cxn modelId="{755C8E16-8295-4176-8D34-FE4F6CC1B3B2}" srcId="{6A0B998B-F1E7-45BA-B7F6-E6878B502739}" destId="{FCF3102B-D6BA-445B-9988-2A08A32307F8}" srcOrd="8" destOrd="0" parTransId="{FE99E6B5-D72F-4AAC-A3BE-65CA5B1CEDDB}" sibTransId="{0B95B314-1635-4837-ABC8-D282316431EC}"/>
    <dgm:cxn modelId="{01675C1B-A306-45E3-A7F9-6E674B0C75F6}" srcId="{6A0B998B-F1E7-45BA-B7F6-E6878B502739}" destId="{A09C10C0-E616-45FE-A0A2-94AEAE6C5E63}" srcOrd="2" destOrd="0" parTransId="{6F6ABC02-6A3E-4BF2-A604-C879CC095C87}" sibTransId="{24C32768-DE89-4876-9206-61121FB11CED}"/>
    <dgm:cxn modelId="{D5CFA11B-EEA4-4874-B537-4FA92CB6497F}" type="presOf" srcId="{8535E99B-7909-488B-8151-290A797A43C4}" destId="{4F6C5E70-5FDB-4F5F-9BA2-25B494FF4098}" srcOrd="0" destOrd="0" presId="urn:microsoft.com/office/officeart/2008/layout/LinedList"/>
    <dgm:cxn modelId="{5E78DE1D-2D10-40AA-AFF9-0D164C58839A}" type="presOf" srcId="{19275188-7764-4B5E-8D75-406C774210E3}" destId="{2CE60AB3-3EB5-43A1-A15F-5521837A48D2}" srcOrd="0" destOrd="0" presId="urn:microsoft.com/office/officeart/2008/layout/LinedList"/>
    <dgm:cxn modelId="{56C5FB28-4F2A-42BE-AC08-55A5611E95A5}" srcId="{6A0B998B-F1E7-45BA-B7F6-E6878B502739}" destId="{EEE471B7-BD29-43CA-98FB-990F112108E9}" srcOrd="7" destOrd="0" parTransId="{4C04340A-22A2-4521-9AA8-C42703D6133C}" sibTransId="{F15E4816-2866-4B28-BD49-3DE39E16BB90}"/>
    <dgm:cxn modelId="{5EE0302B-287E-450F-8048-AB39758998BE}" srcId="{6A0B998B-F1E7-45BA-B7F6-E6878B502739}" destId="{19275188-7764-4B5E-8D75-406C774210E3}" srcOrd="0" destOrd="0" parTransId="{C4033E54-70A9-44C3-9EB3-BC95BD0D5E70}" sibTransId="{CF204FBA-29E8-4F3C-9550-EFE9434A54FF}"/>
    <dgm:cxn modelId="{CDAD732E-93EF-4DC6-B86D-DA8385FBA0CA}" type="presOf" srcId="{EEE471B7-BD29-43CA-98FB-990F112108E9}" destId="{7F7EE341-B1B3-474D-84A6-FBB3E4DD3B2D}" srcOrd="0" destOrd="0" presId="urn:microsoft.com/office/officeart/2008/layout/LinedList"/>
    <dgm:cxn modelId="{47EB053B-C4D8-4218-8520-BC2B9C1ACDE2}" type="presOf" srcId="{86FB7054-B077-4C36-92FB-8658B842A100}" destId="{E1447AEA-0B76-4CE1-9595-5D3205DEA723}" srcOrd="0" destOrd="0" presId="urn:microsoft.com/office/officeart/2008/layout/LinedList"/>
    <dgm:cxn modelId="{1746013F-A85A-4561-8D8E-171952D77738}" type="presOf" srcId="{321B6CB3-8097-44D9-8CA9-98CD6432D8EB}" destId="{6884C42D-AF7E-4491-95EB-675EB2EFB2B8}" srcOrd="0" destOrd="0" presId="urn:microsoft.com/office/officeart/2008/layout/LinedList"/>
    <dgm:cxn modelId="{01CB1640-CBD5-423D-A603-BA66A180556C}" srcId="{6A0B998B-F1E7-45BA-B7F6-E6878B502739}" destId="{AD9DFDFD-40C1-4908-9227-EE6F0F033E16}" srcOrd="5" destOrd="0" parTransId="{A7E1125B-A156-42EB-85C5-8CB74B6B9379}" sibTransId="{64934028-AB50-4CB9-A3F2-AC5A366EDABD}"/>
    <dgm:cxn modelId="{B5757766-5CA1-42D1-8619-250DB50E3141}" srcId="{6A0B998B-F1E7-45BA-B7F6-E6878B502739}" destId="{86FB7054-B077-4C36-92FB-8658B842A100}" srcOrd="1" destOrd="0" parTransId="{37F31270-ECA4-4D8B-A846-119785433DBA}" sibTransId="{237E7126-0BF5-4EC2-BFAE-63DDAFB62F48}"/>
    <dgm:cxn modelId="{B0C54F69-34E1-4FA1-9167-F07B7243D25E}" type="presOf" srcId="{AD9DFDFD-40C1-4908-9227-EE6F0F033E16}" destId="{FDAEEAE2-21F1-4024-96A2-2FFCB11237EC}" srcOrd="0" destOrd="0" presId="urn:microsoft.com/office/officeart/2008/layout/LinedList"/>
    <dgm:cxn modelId="{2DFF2D78-12E0-429F-A4FA-22DEE3048AAD}" type="presOf" srcId="{5B62D84A-CA57-464F-95AF-A232C8B86B16}" destId="{6697C209-DCD1-4680-8BFF-076DB6E3E266}" srcOrd="0" destOrd="0" presId="urn:microsoft.com/office/officeart/2008/layout/LinedList"/>
    <dgm:cxn modelId="{57019B87-5BD1-4B77-9685-2D821A918C93}" srcId="{6A0B998B-F1E7-45BA-B7F6-E6878B502739}" destId="{AFC14C9B-2473-4164-89C1-D518B2772CF4}" srcOrd="3" destOrd="0" parTransId="{37C44A62-068F-4528-96C0-285D3DEA2150}" sibTransId="{B2EC1A5A-E4B6-4548-B073-98889D269CFF}"/>
    <dgm:cxn modelId="{822E6098-105D-4D9A-AD93-C854772F72A1}" type="presOf" srcId="{AFC14C9B-2473-4164-89C1-D518B2772CF4}" destId="{EE99578B-2AF7-44CB-9CD6-50D15528B1CF}" srcOrd="0" destOrd="0" presId="urn:microsoft.com/office/officeart/2008/layout/LinedList"/>
    <dgm:cxn modelId="{003BDE99-040A-44A4-BD46-A8F92B482698}" srcId="{6A0B998B-F1E7-45BA-B7F6-E6878B502739}" destId="{5B62D84A-CA57-464F-95AF-A232C8B86B16}" srcOrd="9" destOrd="0" parTransId="{15B31DF6-86D0-46DE-8BF3-F54BAB4B1836}" sibTransId="{71DAAD61-1BDD-4BCB-B35E-532098D6AE9A}"/>
    <dgm:cxn modelId="{8DD234C7-3263-45AD-BCA4-B54C537AFB5A}" srcId="{6A0B998B-F1E7-45BA-B7F6-E6878B502739}" destId="{8535E99B-7909-488B-8151-290A797A43C4}" srcOrd="6" destOrd="0" parTransId="{1CCF8A98-BD1B-4303-82EF-253F4393A9E1}" sibTransId="{5BAC927A-43C9-49C2-BAF7-41DC6F026D66}"/>
    <dgm:cxn modelId="{AA0483D6-6F8B-46D0-9D7E-1A67BA546A8C}" type="presOf" srcId="{A09C10C0-E616-45FE-A0A2-94AEAE6C5E63}" destId="{3805DE17-38DB-4E02-BE4E-903FB5CE35A5}" srcOrd="0" destOrd="0" presId="urn:microsoft.com/office/officeart/2008/layout/LinedList"/>
    <dgm:cxn modelId="{6B61D6E1-367D-4A04-ACC9-E3BE40A81C7B}" type="presOf" srcId="{6A0B998B-F1E7-45BA-B7F6-E6878B502739}" destId="{7BD1360F-3CAD-45FF-AE69-19604B1FEA85}" srcOrd="0" destOrd="0" presId="urn:microsoft.com/office/officeart/2008/layout/LinedList"/>
    <dgm:cxn modelId="{E3389AE3-6EBE-44FC-A8A9-3B10FA2E2995}" srcId="{6A0B998B-F1E7-45BA-B7F6-E6878B502739}" destId="{321B6CB3-8097-44D9-8CA9-98CD6432D8EB}" srcOrd="4" destOrd="0" parTransId="{E75EEECA-CB5C-41D2-8591-6B338B972FCA}" sibTransId="{D1FD1F1D-E746-40CA-86EE-207504350B59}"/>
    <dgm:cxn modelId="{382B9D21-E90A-48E4-B84D-8EE7248EE75A}" type="presParOf" srcId="{7BD1360F-3CAD-45FF-AE69-19604B1FEA85}" destId="{C02B26BB-9287-4E3C-8CC0-16B40888C666}" srcOrd="0" destOrd="0" presId="urn:microsoft.com/office/officeart/2008/layout/LinedList"/>
    <dgm:cxn modelId="{F3F1D42E-5124-499A-A441-F408D14372D7}" type="presParOf" srcId="{7BD1360F-3CAD-45FF-AE69-19604B1FEA85}" destId="{9BBDFEE9-82B3-4810-9DC2-80105D42AB8C}" srcOrd="1" destOrd="0" presId="urn:microsoft.com/office/officeart/2008/layout/LinedList"/>
    <dgm:cxn modelId="{0A719DB8-DC21-49E5-BC7C-B66AE5DD6600}" type="presParOf" srcId="{9BBDFEE9-82B3-4810-9DC2-80105D42AB8C}" destId="{2CE60AB3-3EB5-43A1-A15F-5521837A48D2}" srcOrd="0" destOrd="0" presId="urn:microsoft.com/office/officeart/2008/layout/LinedList"/>
    <dgm:cxn modelId="{43A37FFB-E798-4EF9-9A85-6957CB73F95C}" type="presParOf" srcId="{9BBDFEE9-82B3-4810-9DC2-80105D42AB8C}" destId="{04CE18AD-5AA9-4595-9CEF-F88B02F189A0}" srcOrd="1" destOrd="0" presId="urn:microsoft.com/office/officeart/2008/layout/LinedList"/>
    <dgm:cxn modelId="{3A62591A-7EE2-4044-B397-2D24C9DCC661}" type="presParOf" srcId="{7BD1360F-3CAD-45FF-AE69-19604B1FEA85}" destId="{FD1D0A04-3797-491D-BF30-92B0BBB84531}" srcOrd="2" destOrd="0" presId="urn:microsoft.com/office/officeart/2008/layout/LinedList"/>
    <dgm:cxn modelId="{D3232BA6-0AAC-4C28-A821-2BF6C3695869}" type="presParOf" srcId="{7BD1360F-3CAD-45FF-AE69-19604B1FEA85}" destId="{07BA5542-4DAC-44B4-81F1-CD94B57464D6}" srcOrd="3" destOrd="0" presId="urn:microsoft.com/office/officeart/2008/layout/LinedList"/>
    <dgm:cxn modelId="{C5AD3871-4574-4DEF-85C1-686D48DD92A4}" type="presParOf" srcId="{07BA5542-4DAC-44B4-81F1-CD94B57464D6}" destId="{E1447AEA-0B76-4CE1-9595-5D3205DEA723}" srcOrd="0" destOrd="0" presId="urn:microsoft.com/office/officeart/2008/layout/LinedList"/>
    <dgm:cxn modelId="{EA5358F5-E4E8-43E5-81E5-D1F48F81A52F}" type="presParOf" srcId="{07BA5542-4DAC-44B4-81F1-CD94B57464D6}" destId="{FA608C61-0AF6-484D-A1CB-44F478BF5ABB}" srcOrd="1" destOrd="0" presId="urn:microsoft.com/office/officeart/2008/layout/LinedList"/>
    <dgm:cxn modelId="{4931221B-F5AC-43C4-B957-A58DAF9CE9D9}" type="presParOf" srcId="{7BD1360F-3CAD-45FF-AE69-19604B1FEA85}" destId="{9FE42AB6-233F-45CD-B18A-95C090D48F8F}" srcOrd="4" destOrd="0" presId="urn:microsoft.com/office/officeart/2008/layout/LinedList"/>
    <dgm:cxn modelId="{CC0160A0-785F-4954-9692-09D74FDE3A3E}" type="presParOf" srcId="{7BD1360F-3CAD-45FF-AE69-19604B1FEA85}" destId="{203AC7F6-7F81-4D10-B649-C2550EEF0067}" srcOrd="5" destOrd="0" presId="urn:microsoft.com/office/officeart/2008/layout/LinedList"/>
    <dgm:cxn modelId="{0BACDEA8-EEAF-4E6C-A2B8-36BD4C9DB4B7}" type="presParOf" srcId="{203AC7F6-7F81-4D10-B649-C2550EEF0067}" destId="{3805DE17-38DB-4E02-BE4E-903FB5CE35A5}" srcOrd="0" destOrd="0" presId="urn:microsoft.com/office/officeart/2008/layout/LinedList"/>
    <dgm:cxn modelId="{5C95BB50-3331-4CBD-AE9A-0CBAD17BE54B}" type="presParOf" srcId="{203AC7F6-7F81-4D10-B649-C2550EEF0067}" destId="{A70BCDA6-B52C-4DA1-940E-DCFBB135E11B}" srcOrd="1" destOrd="0" presId="urn:microsoft.com/office/officeart/2008/layout/LinedList"/>
    <dgm:cxn modelId="{A05031CD-C126-44E5-94B6-1C7976797A30}" type="presParOf" srcId="{7BD1360F-3CAD-45FF-AE69-19604B1FEA85}" destId="{BF96BCA2-0CC8-4FA1-9ADC-3D0C716513F6}" srcOrd="6" destOrd="0" presId="urn:microsoft.com/office/officeart/2008/layout/LinedList"/>
    <dgm:cxn modelId="{213CC365-C8E8-40EC-848E-5B0CA9937689}" type="presParOf" srcId="{7BD1360F-3CAD-45FF-AE69-19604B1FEA85}" destId="{D2EC6419-5808-412C-9F48-3DB072651EA5}" srcOrd="7" destOrd="0" presId="urn:microsoft.com/office/officeart/2008/layout/LinedList"/>
    <dgm:cxn modelId="{0CC3BFEF-BE25-4ABA-9F4F-422C7EE61252}" type="presParOf" srcId="{D2EC6419-5808-412C-9F48-3DB072651EA5}" destId="{EE99578B-2AF7-44CB-9CD6-50D15528B1CF}" srcOrd="0" destOrd="0" presId="urn:microsoft.com/office/officeart/2008/layout/LinedList"/>
    <dgm:cxn modelId="{E1589B1A-CB99-457F-947B-90B6EAD85DF6}" type="presParOf" srcId="{D2EC6419-5808-412C-9F48-3DB072651EA5}" destId="{039C7812-32F9-4A04-B2BB-E40933455749}" srcOrd="1" destOrd="0" presId="urn:microsoft.com/office/officeart/2008/layout/LinedList"/>
    <dgm:cxn modelId="{54F7D38E-A35F-4FEF-8EE4-2FB22E1914CD}" type="presParOf" srcId="{7BD1360F-3CAD-45FF-AE69-19604B1FEA85}" destId="{6B33DE01-172B-451C-9FF7-CAEB936D4F86}" srcOrd="8" destOrd="0" presId="urn:microsoft.com/office/officeart/2008/layout/LinedList"/>
    <dgm:cxn modelId="{DB7EF042-3F84-477C-AFC8-1909FB6927BE}" type="presParOf" srcId="{7BD1360F-3CAD-45FF-AE69-19604B1FEA85}" destId="{ADD12B67-2177-4541-ABB3-D332474C8731}" srcOrd="9" destOrd="0" presId="urn:microsoft.com/office/officeart/2008/layout/LinedList"/>
    <dgm:cxn modelId="{4ADB5014-9F80-4CE9-8E5C-9A2228EF6E52}" type="presParOf" srcId="{ADD12B67-2177-4541-ABB3-D332474C8731}" destId="{6884C42D-AF7E-4491-95EB-675EB2EFB2B8}" srcOrd="0" destOrd="0" presId="urn:microsoft.com/office/officeart/2008/layout/LinedList"/>
    <dgm:cxn modelId="{14B0FFA4-D5C0-4476-B964-3083667772B4}" type="presParOf" srcId="{ADD12B67-2177-4541-ABB3-D332474C8731}" destId="{733ED587-2812-4A0D-BD76-48DDFFE6304B}" srcOrd="1" destOrd="0" presId="urn:microsoft.com/office/officeart/2008/layout/LinedList"/>
    <dgm:cxn modelId="{9E9EB7D1-842D-470E-A910-53908885FD7B}" type="presParOf" srcId="{7BD1360F-3CAD-45FF-AE69-19604B1FEA85}" destId="{2C991A22-67AA-4F22-83DD-70D3691C4B8E}" srcOrd="10" destOrd="0" presId="urn:microsoft.com/office/officeart/2008/layout/LinedList"/>
    <dgm:cxn modelId="{2A44BE92-65E9-4B71-BB81-2D88CDF2A945}" type="presParOf" srcId="{7BD1360F-3CAD-45FF-AE69-19604B1FEA85}" destId="{2E632097-FDF9-4C55-92D2-6D2906797038}" srcOrd="11" destOrd="0" presId="urn:microsoft.com/office/officeart/2008/layout/LinedList"/>
    <dgm:cxn modelId="{929C0102-33DB-499C-9687-ED5D5C70862B}" type="presParOf" srcId="{2E632097-FDF9-4C55-92D2-6D2906797038}" destId="{FDAEEAE2-21F1-4024-96A2-2FFCB11237EC}" srcOrd="0" destOrd="0" presId="urn:microsoft.com/office/officeart/2008/layout/LinedList"/>
    <dgm:cxn modelId="{378E78BA-45E6-4CF3-B265-8955EE9B2012}" type="presParOf" srcId="{2E632097-FDF9-4C55-92D2-6D2906797038}" destId="{23336F68-0518-4582-924A-813AD463708E}" srcOrd="1" destOrd="0" presId="urn:microsoft.com/office/officeart/2008/layout/LinedList"/>
    <dgm:cxn modelId="{90E9DC15-8AF7-4C60-B65C-223863C93353}" type="presParOf" srcId="{7BD1360F-3CAD-45FF-AE69-19604B1FEA85}" destId="{F41A3BEE-D399-4D6B-A833-8E7371C73BE5}" srcOrd="12" destOrd="0" presId="urn:microsoft.com/office/officeart/2008/layout/LinedList"/>
    <dgm:cxn modelId="{1CF612E6-322D-4435-84B8-2771A33FFEA0}" type="presParOf" srcId="{7BD1360F-3CAD-45FF-AE69-19604B1FEA85}" destId="{ADCFA331-1753-4532-8CC2-AC0BDC7B0245}" srcOrd="13" destOrd="0" presId="urn:microsoft.com/office/officeart/2008/layout/LinedList"/>
    <dgm:cxn modelId="{10033193-148D-4CEC-B13F-F358B6469D09}" type="presParOf" srcId="{ADCFA331-1753-4532-8CC2-AC0BDC7B0245}" destId="{4F6C5E70-5FDB-4F5F-9BA2-25B494FF4098}" srcOrd="0" destOrd="0" presId="urn:microsoft.com/office/officeart/2008/layout/LinedList"/>
    <dgm:cxn modelId="{0E564CBF-1323-40F8-8679-E42C4B5BECAD}" type="presParOf" srcId="{ADCFA331-1753-4532-8CC2-AC0BDC7B0245}" destId="{396493B7-D7EC-4043-AFB0-45D4BB64885B}" srcOrd="1" destOrd="0" presId="urn:microsoft.com/office/officeart/2008/layout/LinedList"/>
    <dgm:cxn modelId="{BEB120BF-0C5B-4EE9-99F9-DE50C494880F}" type="presParOf" srcId="{7BD1360F-3CAD-45FF-AE69-19604B1FEA85}" destId="{0EA644B3-4803-4045-942B-C1EE43A103A6}" srcOrd="14" destOrd="0" presId="urn:microsoft.com/office/officeart/2008/layout/LinedList"/>
    <dgm:cxn modelId="{B22446DA-713A-4C56-B167-DE24CAAAD984}" type="presParOf" srcId="{7BD1360F-3CAD-45FF-AE69-19604B1FEA85}" destId="{B180DF4D-EF04-4AFF-9C1B-D43DB05CDF76}" srcOrd="15" destOrd="0" presId="urn:microsoft.com/office/officeart/2008/layout/LinedList"/>
    <dgm:cxn modelId="{7A24548A-92BF-45C8-AFB9-C05B70513119}" type="presParOf" srcId="{B180DF4D-EF04-4AFF-9C1B-D43DB05CDF76}" destId="{7F7EE341-B1B3-474D-84A6-FBB3E4DD3B2D}" srcOrd="0" destOrd="0" presId="urn:microsoft.com/office/officeart/2008/layout/LinedList"/>
    <dgm:cxn modelId="{28527C62-3CBE-4B6F-8952-D2B68B5D4E65}" type="presParOf" srcId="{B180DF4D-EF04-4AFF-9C1B-D43DB05CDF76}" destId="{95F81819-8917-46A1-99B7-478590FAFF70}" srcOrd="1" destOrd="0" presId="urn:microsoft.com/office/officeart/2008/layout/LinedList"/>
    <dgm:cxn modelId="{E199E495-4248-464C-A73D-9C758CBB6960}" type="presParOf" srcId="{7BD1360F-3CAD-45FF-AE69-19604B1FEA85}" destId="{42C93691-2696-48B2-B742-9BE85A4CA39F}" srcOrd="16" destOrd="0" presId="urn:microsoft.com/office/officeart/2008/layout/LinedList"/>
    <dgm:cxn modelId="{2267F6FE-0BA1-4C9E-99A0-C4F71AE8A241}" type="presParOf" srcId="{7BD1360F-3CAD-45FF-AE69-19604B1FEA85}" destId="{5CF382B1-32A7-4902-A25C-D2356414CC93}" srcOrd="17" destOrd="0" presId="urn:microsoft.com/office/officeart/2008/layout/LinedList"/>
    <dgm:cxn modelId="{C8E66DF1-0E07-4DF6-8D28-3C18EC26D41C}" type="presParOf" srcId="{5CF382B1-32A7-4902-A25C-D2356414CC93}" destId="{F6E4B03C-BFBD-4984-A137-4A3AC1625D14}" srcOrd="0" destOrd="0" presId="urn:microsoft.com/office/officeart/2008/layout/LinedList"/>
    <dgm:cxn modelId="{7DC7F139-6ABB-47F0-962C-3C65C51A13C4}" type="presParOf" srcId="{5CF382B1-32A7-4902-A25C-D2356414CC93}" destId="{CC3F576F-9799-4E61-B9D7-084028FC5EC7}" srcOrd="1" destOrd="0" presId="urn:microsoft.com/office/officeart/2008/layout/LinedList"/>
    <dgm:cxn modelId="{E56C243B-0D33-46E7-933D-EEB5963DCCAB}" type="presParOf" srcId="{7BD1360F-3CAD-45FF-AE69-19604B1FEA85}" destId="{A89DDE6A-7737-4C83-92FF-953594D0DE70}" srcOrd="18" destOrd="0" presId="urn:microsoft.com/office/officeart/2008/layout/LinedList"/>
    <dgm:cxn modelId="{DFDF832C-778E-4CCA-A3AC-8F28AA012010}" type="presParOf" srcId="{7BD1360F-3CAD-45FF-AE69-19604B1FEA85}" destId="{BD00C988-8714-417D-B865-20697DF49BDB}" srcOrd="19" destOrd="0" presId="urn:microsoft.com/office/officeart/2008/layout/LinedList"/>
    <dgm:cxn modelId="{A186D953-4C3D-4FF5-A466-BAE3FC8F8121}" type="presParOf" srcId="{BD00C988-8714-417D-B865-20697DF49BDB}" destId="{6697C209-DCD1-4680-8BFF-076DB6E3E266}" srcOrd="0" destOrd="0" presId="urn:microsoft.com/office/officeart/2008/layout/LinedList"/>
    <dgm:cxn modelId="{1927520D-FC5B-4AEA-AF53-2BA74BC3F257}" type="presParOf" srcId="{BD00C988-8714-417D-B865-20697DF49BDB}" destId="{3316BA11-B300-4CA9-8EA9-0EC849D78437}"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a:ext uri="{C62137D5-CB1D-491B-B009-E17868A290BF}">
      <dgm14:recolorImg xmlns:dgm14="http://schemas.microsoft.com/office/drawing/2010/diagram" val="1"/>
    </a:ext>
  </dgm:extLst>
</dgm:dataModel>
</file>

<file path=ppt/diagrams/data10.xml><?xml version="1.0" encoding="utf-8"?>
<dgm:dataModel xmlns:dgm="http://schemas.openxmlformats.org/drawingml/2006/diagram" xmlns:a="http://schemas.openxmlformats.org/drawingml/2006/main">
  <dgm:ptLst>
    <dgm:pt modelId="{C32D6F52-619B-437A-B71E-F7A7146AE6AF}" type="doc">
      <dgm:prSet loTypeId="urn:microsoft.com/office/officeart/2008/layout/LinedList" loCatId="list" qsTypeId="urn:microsoft.com/office/officeart/2005/8/quickstyle/simple1" qsCatId="simple" csTypeId="urn:microsoft.com/office/officeart/2005/8/colors/colorful2" csCatId="colorful" phldr="1"/>
      <dgm:spPr/>
      <dgm:t>
        <a:bodyPr/>
        <a:lstStyle/>
        <a:p>
          <a:endParaRPr lang="en-US"/>
        </a:p>
      </dgm:t>
    </dgm:pt>
    <dgm:pt modelId="{703A42E1-DAFB-4C4E-B2E3-6A37A16A7A4C}">
      <dgm:prSet/>
      <dgm:spPr/>
      <dgm:t>
        <a:bodyPr/>
        <a:lstStyle/>
        <a:p>
          <a:r>
            <a:rPr lang="en-US" b="1" dirty="0">
              <a:solidFill>
                <a:schemeClr val="tx1"/>
              </a:solidFill>
            </a:rPr>
            <a:t>What is it? </a:t>
          </a:r>
          <a:r>
            <a:rPr lang="en-US" b="0" dirty="0">
              <a:solidFill>
                <a:schemeClr val="tx1"/>
              </a:solidFill>
            </a:rPr>
            <a:t>A scheduled bi-annual call will be scheduled between the organizations stakeholders and their dedicated </a:t>
          </a:r>
          <a:r>
            <a:rPr lang="en-US" b="0" dirty="0" err="1">
              <a:solidFill>
                <a:schemeClr val="tx1"/>
              </a:solidFill>
            </a:rPr>
            <a:t>vCISO</a:t>
          </a:r>
          <a:r>
            <a:rPr lang="en-US" b="0" dirty="0">
              <a:solidFill>
                <a:schemeClr val="tx1"/>
              </a:solidFill>
            </a:rPr>
            <a:t> to review the results of the Pen Tests, Vulnerability Assessments and review any security related questions you may have.</a:t>
          </a:r>
        </a:p>
        <a:p>
          <a:r>
            <a:rPr lang="en-US" b="1" dirty="0">
              <a:solidFill>
                <a:schemeClr val="tx1"/>
              </a:solidFill>
            </a:rPr>
            <a:t>Why is it important? </a:t>
          </a:r>
          <a:r>
            <a:rPr lang="en-US" b="0" dirty="0">
              <a:solidFill>
                <a:schemeClr val="tx1"/>
              </a:solidFill>
            </a:rPr>
            <a:t>The organization will now have the ability to review security related issues with their dedicated </a:t>
          </a:r>
          <a:r>
            <a:rPr lang="en-US" b="0" dirty="0" err="1">
              <a:solidFill>
                <a:schemeClr val="tx1"/>
              </a:solidFill>
            </a:rPr>
            <a:t>vCISO</a:t>
          </a:r>
          <a:r>
            <a:rPr lang="en-US" b="0" dirty="0">
              <a:solidFill>
                <a:schemeClr val="tx1"/>
              </a:solidFill>
            </a:rPr>
            <a:t> to ensure your organization is fully protected and all stakeholders’ questions and concerns are addressed</a:t>
          </a:r>
        </a:p>
        <a:p>
          <a:r>
            <a:rPr lang="en-US" b="1" dirty="0">
              <a:solidFill>
                <a:schemeClr val="tx1"/>
              </a:solidFill>
            </a:rPr>
            <a:t>How will it help improve my organizations security posture? </a:t>
          </a:r>
          <a:r>
            <a:rPr lang="en-US" b="0" dirty="0">
              <a:solidFill>
                <a:schemeClr val="tx1"/>
              </a:solidFill>
            </a:rPr>
            <a:t>Having a dedicated </a:t>
          </a:r>
          <a:r>
            <a:rPr lang="en-US" b="0" dirty="0" err="1">
              <a:solidFill>
                <a:schemeClr val="tx1"/>
              </a:solidFill>
            </a:rPr>
            <a:t>vCISO</a:t>
          </a:r>
          <a:r>
            <a:rPr lang="en-US" b="0" dirty="0">
              <a:solidFill>
                <a:schemeClr val="tx1"/>
              </a:solidFill>
            </a:rPr>
            <a:t> will help security your infrastructure from afar and will provide guidance to help protect your organization</a:t>
          </a:r>
        </a:p>
      </dgm:t>
    </dgm:pt>
    <dgm:pt modelId="{1F6DD3BE-88FE-4CF7-B8DA-3202C0889F72}" type="parTrans" cxnId="{484189F5-7721-493F-8887-0436BEE49C12}">
      <dgm:prSet/>
      <dgm:spPr/>
      <dgm:t>
        <a:bodyPr/>
        <a:lstStyle/>
        <a:p>
          <a:endParaRPr lang="en-US"/>
        </a:p>
      </dgm:t>
    </dgm:pt>
    <dgm:pt modelId="{E9409D1A-85B6-4165-BA7B-0A1C87DC529B}" type="sibTrans" cxnId="{484189F5-7721-493F-8887-0436BEE49C12}">
      <dgm:prSet/>
      <dgm:spPr/>
      <dgm:t>
        <a:bodyPr/>
        <a:lstStyle/>
        <a:p>
          <a:endParaRPr lang="en-US"/>
        </a:p>
      </dgm:t>
    </dgm:pt>
    <dgm:pt modelId="{D859C595-F21F-4857-BE1F-C40E74204635}" type="pres">
      <dgm:prSet presAssocID="{C32D6F52-619B-437A-B71E-F7A7146AE6AF}" presName="vert0" presStyleCnt="0">
        <dgm:presLayoutVars>
          <dgm:dir/>
          <dgm:animOne val="branch"/>
          <dgm:animLvl val="lvl"/>
        </dgm:presLayoutVars>
      </dgm:prSet>
      <dgm:spPr/>
    </dgm:pt>
    <dgm:pt modelId="{E6960A52-2C28-4936-B71C-C6010E891083}" type="pres">
      <dgm:prSet presAssocID="{703A42E1-DAFB-4C4E-B2E3-6A37A16A7A4C}" presName="thickLine" presStyleLbl="alignNode1" presStyleIdx="0" presStyleCnt="1"/>
      <dgm:spPr/>
    </dgm:pt>
    <dgm:pt modelId="{DF48915E-A371-4BA6-9BDB-EE0AD6389654}" type="pres">
      <dgm:prSet presAssocID="{703A42E1-DAFB-4C4E-B2E3-6A37A16A7A4C}" presName="horz1" presStyleCnt="0"/>
      <dgm:spPr/>
    </dgm:pt>
    <dgm:pt modelId="{CAD7D7E6-B57A-43A3-B09A-129179CEEA32}" type="pres">
      <dgm:prSet presAssocID="{703A42E1-DAFB-4C4E-B2E3-6A37A16A7A4C}" presName="tx1" presStyleLbl="revTx" presStyleIdx="0" presStyleCnt="1"/>
      <dgm:spPr/>
    </dgm:pt>
    <dgm:pt modelId="{DB2E8959-9540-4335-BF79-BA76F1921141}" type="pres">
      <dgm:prSet presAssocID="{703A42E1-DAFB-4C4E-B2E3-6A37A16A7A4C}" presName="vert1" presStyleCnt="0"/>
      <dgm:spPr/>
    </dgm:pt>
  </dgm:ptLst>
  <dgm:cxnLst>
    <dgm:cxn modelId="{F0441E72-B18C-4D89-9CB1-017DFC49515B}" type="presOf" srcId="{C32D6F52-619B-437A-B71E-F7A7146AE6AF}" destId="{D859C595-F21F-4857-BE1F-C40E74204635}" srcOrd="0" destOrd="0" presId="urn:microsoft.com/office/officeart/2008/layout/LinedList"/>
    <dgm:cxn modelId="{D0994DA5-6959-4256-AA0E-646E5A276CC4}" type="presOf" srcId="{703A42E1-DAFB-4C4E-B2E3-6A37A16A7A4C}" destId="{CAD7D7E6-B57A-43A3-B09A-129179CEEA32}" srcOrd="0" destOrd="0" presId="urn:microsoft.com/office/officeart/2008/layout/LinedList"/>
    <dgm:cxn modelId="{484189F5-7721-493F-8887-0436BEE49C12}" srcId="{C32D6F52-619B-437A-B71E-F7A7146AE6AF}" destId="{703A42E1-DAFB-4C4E-B2E3-6A37A16A7A4C}" srcOrd="0" destOrd="0" parTransId="{1F6DD3BE-88FE-4CF7-B8DA-3202C0889F72}" sibTransId="{E9409D1A-85B6-4165-BA7B-0A1C87DC529B}"/>
    <dgm:cxn modelId="{D0687566-7B1C-4035-8207-9CDE65CFF96E}" type="presParOf" srcId="{D859C595-F21F-4857-BE1F-C40E74204635}" destId="{E6960A52-2C28-4936-B71C-C6010E891083}" srcOrd="0" destOrd="0" presId="urn:microsoft.com/office/officeart/2008/layout/LinedList"/>
    <dgm:cxn modelId="{C6A8AF85-CEA0-4A78-9781-DAE5BC36FA54}" type="presParOf" srcId="{D859C595-F21F-4857-BE1F-C40E74204635}" destId="{DF48915E-A371-4BA6-9BDB-EE0AD6389654}" srcOrd="1" destOrd="0" presId="urn:microsoft.com/office/officeart/2008/layout/LinedList"/>
    <dgm:cxn modelId="{542ECF12-F9AD-4894-80A9-1A8A7282FE0B}" type="presParOf" srcId="{DF48915E-A371-4BA6-9BDB-EE0AD6389654}" destId="{CAD7D7E6-B57A-43A3-B09A-129179CEEA32}" srcOrd="0" destOrd="0" presId="urn:microsoft.com/office/officeart/2008/layout/LinedList"/>
    <dgm:cxn modelId="{4D2EC50E-264D-4145-9357-ACB3C9055E86}" type="presParOf" srcId="{DF48915E-A371-4BA6-9BDB-EE0AD6389654}" destId="{DB2E8959-9540-4335-BF79-BA76F1921141}"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6A0B998B-F1E7-45BA-B7F6-E6878B502739}" type="doc">
      <dgm:prSet loTypeId="urn:microsoft.com/office/officeart/2008/layout/LinedList" loCatId="list" qsTypeId="urn:microsoft.com/office/officeart/2005/8/quickstyle/simple1" qsCatId="simple" csTypeId="urn:microsoft.com/office/officeart/2005/8/colors/colorful2" csCatId="colorful" phldr="1"/>
      <dgm:spPr/>
      <dgm:t>
        <a:bodyPr/>
        <a:lstStyle/>
        <a:p>
          <a:endParaRPr lang="en-US"/>
        </a:p>
      </dgm:t>
    </dgm:pt>
    <dgm:pt modelId="{19275188-7764-4B5E-8D75-406C774210E3}">
      <dgm:prSet/>
      <dgm:spPr/>
      <dgm:t>
        <a:bodyPr/>
        <a:lstStyle/>
        <a:p>
          <a:r>
            <a:rPr lang="en-US" b="0" dirty="0">
              <a:solidFill>
                <a:schemeClr val="tx1"/>
              </a:solidFill>
            </a:rPr>
            <a:t>Disaster Recovery Plan Creation</a:t>
          </a:r>
          <a:endParaRPr lang="en-US" b="0" dirty="0"/>
        </a:p>
      </dgm:t>
    </dgm:pt>
    <dgm:pt modelId="{C4033E54-70A9-44C3-9EB3-BC95BD0D5E70}" type="parTrans" cxnId="{5EE0302B-287E-450F-8048-AB39758998BE}">
      <dgm:prSet/>
      <dgm:spPr/>
      <dgm:t>
        <a:bodyPr/>
        <a:lstStyle/>
        <a:p>
          <a:endParaRPr lang="en-US"/>
        </a:p>
      </dgm:t>
    </dgm:pt>
    <dgm:pt modelId="{CF204FBA-29E8-4F3C-9550-EFE9434A54FF}" type="sibTrans" cxnId="{5EE0302B-287E-450F-8048-AB39758998BE}">
      <dgm:prSet/>
      <dgm:spPr/>
      <dgm:t>
        <a:bodyPr/>
        <a:lstStyle/>
        <a:p>
          <a:endParaRPr lang="en-US"/>
        </a:p>
      </dgm:t>
    </dgm:pt>
    <dgm:pt modelId="{86FB7054-B077-4C36-92FB-8658B842A100}">
      <dgm:prSet/>
      <dgm:spPr/>
      <dgm:t>
        <a:bodyPr/>
        <a:lstStyle/>
        <a:p>
          <a:r>
            <a:rPr lang="en-US" b="0" dirty="0">
              <a:solidFill>
                <a:schemeClr val="tx1"/>
              </a:solidFill>
            </a:rPr>
            <a:t>Business Continuity Plan Creation</a:t>
          </a:r>
          <a:endParaRPr lang="en-US" b="0" dirty="0"/>
        </a:p>
      </dgm:t>
    </dgm:pt>
    <dgm:pt modelId="{37F31270-ECA4-4D8B-A846-119785433DBA}" type="parTrans" cxnId="{B5757766-5CA1-42D1-8619-250DB50E3141}">
      <dgm:prSet/>
      <dgm:spPr/>
      <dgm:t>
        <a:bodyPr/>
        <a:lstStyle/>
        <a:p>
          <a:endParaRPr lang="en-US"/>
        </a:p>
      </dgm:t>
    </dgm:pt>
    <dgm:pt modelId="{237E7126-0BF5-4EC2-BFAE-63DDAFB62F48}" type="sibTrans" cxnId="{B5757766-5CA1-42D1-8619-250DB50E3141}">
      <dgm:prSet/>
      <dgm:spPr/>
      <dgm:t>
        <a:bodyPr/>
        <a:lstStyle/>
        <a:p>
          <a:endParaRPr lang="en-US"/>
        </a:p>
      </dgm:t>
    </dgm:pt>
    <dgm:pt modelId="{321B6CB3-8097-44D9-8CA9-98CD6432D8EB}">
      <dgm:prSet/>
      <dgm:spPr/>
      <dgm:t>
        <a:bodyPr/>
        <a:lstStyle/>
        <a:p>
          <a:r>
            <a:rPr lang="en-US" b="0" dirty="0">
              <a:solidFill>
                <a:schemeClr val="tx1"/>
              </a:solidFill>
            </a:rPr>
            <a:t>MFA for On-Premise environment (i.e. Citrix, Terminal Server, Computer Logins) </a:t>
          </a:r>
          <a:endParaRPr lang="en-US" b="0" dirty="0"/>
        </a:p>
      </dgm:t>
    </dgm:pt>
    <dgm:pt modelId="{E75EEECA-CB5C-41D2-8591-6B338B972FCA}" type="parTrans" cxnId="{E3389AE3-6EBE-44FC-A8A9-3B10FA2E2995}">
      <dgm:prSet/>
      <dgm:spPr/>
      <dgm:t>
        <a:bodyPr/>
        <a:lstStyle/>
        <a:p>
          <a:endParaRPr lang="en-US"/>
        </a:p>
      </dgm:t>
    </dgm:pt>
    <dgm:pt modelId="{D1FD1F1D-E746-40CA-86EE-207504350B59}" type="sibTrans" cxnId="{E3389AE3-6EBE-44FC-A8A9-3B10FA2E2995}">
      <dgm:prSet/>
      <dgm:spPr/>
      <dgm:t>
        <a:bodyPr/>
        <a:lstStyle/>
        <a:p>
          <a:endParaRPr lang="en-US"/>
        </a:p>
      </dgm:t>
    </dgm:pt>
    <dgm:pt modelId="{AFC14C9B-2473-4164-89C1-D518B2772CF4}">
      <dgm:prSet/>
      <dgm:spPr/>
      <dgm:t>
        <a:bodyPr/>
        <a:lstStyle/>
        <a:p>
          <a:r>
            <a:rPr lang="nn-NO" b="0" dirty="0">
              <a:solidFill>
                <a:schemeClr val="tx1"/>
              </a:solidFill>
            </a:rPr>
            <a:t>MFA for Microsoft 365 - Full Service</a:t>
          </a:r>
          <a:endParaRPr lang="en-US" b="0" dirty="0"/>
        </a:p>
      </dgm:t>
    </dgm:pt>
    <dgm:pt modelId="{37C44A62-068F-4528-96C0-285D3DEA2150}" type="parTrans" cxnId="{57019B87-5BD1-4B77-9685-2D821A918C93}">
      <dgm:prSet/>
      <dgm:spPr/>
      <dgm:t>
        <a:bodyPr/>
        <a:lstStyle/>
        <a:p>
          <a:endParaRPr lang="en-US"/>
        </a:p>
      </dgm:t>
    </dgm:pt>
    <dgm:pt modelId="{B2EC1A5A-E4B6-4548-B073-98889D269CFF}" type="sibTrans" cxnId="{57019B87-5BD1-4B77-9685-2D821A918C93}">
      <dgm:prSet/>
      <dgm:spPr/>
      <dgm:t>
        <a:bodyPr/>
        <a:lstStyle/>
        <a:p>
          <a:endParaRPr lang="en-US"/>
        </a:p>
      </dgm:t>
    </dgm:pt>
    <dgm:pt modelId="{A09C10C0-E616-45FE-A0A2-94AEAE6C5E63}">
      <dgm:prSet/>
      <dgm:spPr/>
      <dgm:t>
        <a:bodyPr/>
        <a:lstStyle/>
        <a:p>
          <a:r>
            <a:rPr lang="en-US" b="0" dirty="0">
              <a:solidFill>
                <a:schemeClr val="tx1"/>
              </a:solidFill>
            </a:rPr>
            <a:t>MFA for Microsoft 365 - Self Service </a:t>
          </a:r>
          <a:endParaRPr lang="en-US" b="0" dirty="0"/>
        </a:p>
      </dgm:t>
    </dgm:pt>
    <dgm:pt modelId="{6F6ABC02-6A3E-4BF2-A604-C879CC095C87}" type="parTrans" cxnId="{01675C1B-A306-45E3-A7F9-6E674B0C75F6}">
      <dgm:prSet/>
      <dgm:spPr/>
      <dgm:t>
        <a:bodyPr/>
        <a:lstStyle/>
        <a:p>
          <a:endParaRPr lang="en-US"/>
        </a:p>
      </dgm:t>
    </dgm:pt>
    <dgm:pt modelId="{24C32768-DE89-4876-9206-61121FB11CED}" type="sibTrans" cxnId="{01675C1B-A306-45E3-A7F9-6E674B0C75F6}">
      <dgm:prSet/>
      <dgm:spPr/>
      <dgm:t>
        <a:bodyPr/>
        <a:lstStyle/>
        <a:p>
          <a:endParaRPr lang="en-US"/>
        </a:p>
      </dgm:t>
    </dgm:pt>
    <dgm:pt modelId="{AD9DFDFD-40C1-4908-9227-EE6F0F033E16}">
      <dgm:prSet/>
      <dgm:spPr/>
      <dgm:t>
        <a:bodyPr/>
        <a:lstStyle/>
        <a:p>
          <a:r>
            <a:rPr lang="en-US" b="0" dirty="0">
              <a:solidFill>
                <a:schemeClr val="tx1"/>
              </a:solidFill>
            </a:rPr>
            <a:t>Laptop Drive Encryption (BitLocker)</a:t>
          </a:r>
          <a:endParaRPr lang="en-US" b="0" dirty="0"/>
        </a:p>
      </dgm:t>
    </dgm:pt>
    <dgm:pt modelId="{A7E1125B-A156-42EB-85C5-8CB74B6B9379}" type="parTrans" cxnId="{01CB1640-CBD5-423D-A603-BA66A180556C}">
      <dgm:prSet/>
      <dgm:spPr/>
      <dgm:t>
        <a:bodyPr/>
        <a:lstStyle/>
        <a:p>
          <a:endParaRPr lang="en-US"/>
        </a:p>
      </dgm:t>
    </dgm:pt>
    <dgm:pt modelId="{64934028-AB50-4CB9-A3F2-AC5A366EDABD}" type="sibTrans" cxnId="{01CB1640-CBD5-423D-A603-BA66A180556C}">
      <dgm:prSet/>
      <dgm:spPr/>
      <dgm:t>
        <a:bodyPr/>
        <a:lstStyle/>
        <a:p>
          <a:endParaRPr lang="en-US"/>
        </a:p>
      </dgm:t>
    </dgm:pt>
    <dgm:pt modelId="{8535E99B-7909-488B-8151-290A797A43C4}">
      <dgm:prSet/>
      <dgm:spPr/>
      <dgm:t>
        <a:bodyPr/>
        <a:lstStyle/>
        <a:p>
          <a:r>
            <a:rPr lang="en-US" b="0" dirty="0">
              <a:solidFill>
                <a:schemeClr val="tx1"/>
              </a:solidFill>
            </a:rPr>
            <a:t>NDR Cybersecurity Microsoft 365 Cloud Security Monitoring</a:t>
          </a:r>
          <a:endParaRPr lang="en-US" b="0" dirty="0"/>
        </a:p>
      </dgm:t>
    </dgm:pt>
    <dgm:pt modelId="{1CCF8A98-BD1B-4303-82EF-253F4393A9E1}" type="parTrans" cxnId="{8DD234C7-3263-45AD-BCA4-B54C537AFB5A}">
      <dgm:prSet/>
      <dgm:spPr/>
      <dgm:t>
        <a:bodyPr/>
        <a:lstStyle/>
        <a:p>
          <a:endParaRPr lang="en-US"/>
        </a:p>
      </dgm:t>
    </dgm:pt>
    <dgm:pt modelId="{5BAC927A-43C9-49C2-BAF7-41DC6F026D66}" type="sibTrans" cxnId="{8DD234C7-3263-45AD-BCA4-B54C537AFB5A}">
      <dgm:prSet/>
      <dgm:spPr/>
      <dgm:t>
        <a:bodyPr/>
        <a:lstStyle/>
        <a:p>
          <a:endParaRPr lang="en-US"/>
        </a:p>
      </dgm:t>
    </dgm:pt>
    <dgm:pt modelId="{EEE471B7-BD29-43CA-98FB-990F112108E9}">
      <dgm:prSet/>
      <dgm:spPr/>
      <dgm:t>
        <a:bodyPr/>
        <a:lstStyle/>
        <a:p>
          <a:r>
            <a:rPr lang="en-US" b="0" dirty="0">
              <a:solidFill>
                <a:schemeClr val="tx1"/>
              </a:solidFill>
            </a:rPr>
            <a:t>Active Directory Hardening (password policy hardening, domain admin lockdown)</a:t>
          </a:r>
          <a:endParaRPr lang="en-US" b="0" dirty="0"/>
        </a:p>
      </dgm:t>
    </dgm:pt>
    <dgm:pt modelId="{4C04340A-22A2-4521-9AA8-C42703D6133C}" type="parTrans" cxnId="{56C5FB28-4F2A-42BE-AC08-55A5611E95A5}">
      <dgm:prSet/>
      <dgm:spPr/>
      <dgm:t>
        <a:bodyPr/>
        <a:lstStyle/>
        <a:p>
          <a:endParaRPr lang="en-US"/>
        </a:p>
      </dgm:t>
    </dgm:pt>
    <dgm:pt modelId="{F15E4816-2866-4B28-BD49-3DE39E16BB90}" type="sibTrans" cxnId="{56C5FB28-4F2A-42BE-AC08-55A5611E95A5}">
      <dgm:prSet/>
      <dgm:spPr/>
      <dgm:t>
        <a:bodyPr/>
        <a:lstStyle/>
        <a:p>
          <a:endParaRPr lang="en-US"/>
        </a:p>
      </dgm:t>
    </dgm:pt>
    <dgm:pt modelId="{FCF3102B-D6BA-445B-9988-2A08A32307F8}">
      <dgm:prSet/>
      <dgm:spPr/>
      <dgm:t>
        <a:bodyPr/>
        <a:lstStyle/>
        <a:p>
          <a:r>
            <a:rPr lang="en-US" b="0" dirty="0">
              <a:solidFill>
                <a:schemeClr val="tx1"/>
              </a:solidFill>
            </a:rPr>
            <a:t>NDR Cybersecurity </a:t>
          </a:r>
          <a:r>
            <a:rPr lang="en-US" b="0" dirty="0" err="1">
              <a:solidFill>
                <a:schemeClr val="tx1"/>
              </a:solidFill>
            </a:rPr>
            <a:t>LogIC</a:t>
          </a:r>
          <a:r>
            <a:rPr lang="en-US" b="0" dirty="0">
              <a:solidFill>
                <a:schemeClr val="tx1"/>
              </a:solidFill>
            </a:rPr>
            <a:t> Logging with Integrated Compliance - Monthly Per Endpoint</a:t>
          </a:r>
          <a:endParaRPr lang="en-US" b="0" dirty="0"/>
        </a:p>
      </dgm:t>
    </dgm:pt>
    <dgm:pt modelId="{FE99E6B5-D72F-4AAC-A3BE-65CA5B1CEDDB}" type="parTrans" cxnId="{755C8E16-8295-4176-8D34-FE4F6CC1B3B2}">
      <dgm:prSet/>
      <dgm:spPr/>
      <dgm:t>
        <a:bodyPr/>
        <a:lstStyle/>
        <a:p>
          <a:endParaRPr lang="en-US"/>
        </a:p>
      </dgm:t>
    </dgm:pt>
    <dgm:pt modelId="{0B95B314-1635-4837-ABC8-D282316431EC}" type="sibTrans" cxnId="{755C8E16-8295-4176-8D34-FE4F6CC1B3B2}">
      <dgm:prSet/>
      <dgm:spPr/>
      <dgm:t>
        <a:bodyPr/>
        <a:lstStyle/>
        <a:p>
          <a:endParaRPr lang="en-US"/>
        </a:p>
      </dgm:t>
    </dgm:pt>
    <dgm:pt modelId="{5B62D84A-CA57-464F-95AF-A232C8B86B16}">
      <dgm:prSet/>
      <dgm:spPr/>
      <dgm:t>
        <a:bodyPr/>
        <a:lstStyle/>
        <a:p>
          <a:r>
            <a:rPr lang="en-US" b="0" dirty="0">
              <a:solidFill>
                <a:schemeClr val="tx1"/>
              </a:solidFill>
            </a:rPr>
            <a:t>NDR Cybersecurity </a:t>
          </a:r>
          <a:r>
            <a:rPr lang="en-US" b="0" dirty="0" err="1">
              <a:solidFill>
                <a:schemeClr val="tx1"/>
              </a:solidFill>
            </a:rPr>
            <a:t>LogIC</a:t>
          </a:r>
          <a:r>
            <a:rPr lang="en-US" b="0" dirty="0">
              <a:solidFill>
                <a:schemeClr val="tx1"/>
              </a:solidFill>
            </a:rPr>
            <a:t> Network Appliance Logging - Monthly Per Firewall</a:t>
          </a:r>
          <a:endParaRPr lang="en-US" b="0" dirty="0"/>
        </a:p>
      </dgm:t>
    </dgm:pt>
    <dgm:pt modelId="{15B31DF6-86D0-46DE-8BF3-F54BAB4B1836}" type="parTrans" cxnId="{003BDE99-040A-44A4-BD46-A8F92B482698}">
      <dgm:prSet/>
      <dgm:spPr/>
      <dgm:t>
        <a:bodyPr/>
        <a:lstStyle/>
        <a:p>
          <a:endParaRPr lang="en-US"/>
        </a:p>
      </dgm:t>
    </dgm:pt>
    <dgm:pt modelId="{71DAAD61-1BDD-4BCB-B35E-532098D6AE9A}" type="sibTrans" cxnId="{003BDE99-040A-44A4-BD46-A8F92B482698}">
      <dgm:prSet/>
      <dgm:spPr/>
      <dgm:t>
        <a:bodyPr/>
        <a:lstStyle/>
        <a:p>
          <a:endParaRPr lang="en-US"/>
        </a:p>
      </dgm:t>
    </dgm:pt>
    <dgm:pt modelId="{2777588C-B0F6-47BE-895B-887F5CBB33F1}">
      <dgm:prSet/>
      <dgm:spPr/>
      <dgm:t>
        <a:bodyPr/>
        <a:lstStyle/>
        <a:p>
          <a:r>
            <a:rPr lang="en-US" b="0" dirty="0">
              <a:solidFill>
                <a:schemeClr val="tx1"/>
              </a:solidFill>
            </a:rPr>
            <a:t>Enhanced Security Lockdown</a:t>
          </a:r>
          <a:endParaRPr lang="en-US" b="0" dirty="0"/>
        </a:p>
      </dgm:t>
    </dgm:pt>
    <dgm:pt modelId="{233AB5DD-B020-478D-A1F3-4F6A568E6889}" type="parTrans" cxnId="{21465CF4-6D85-48E2-894F-5D109E6C4BEE}">
      <dgm:prSet/>
      <dgm:spPr/>
      <dgm:t>
        <a:bodyPr/>
        <a:lstStyle/>
        <a:p>
          <a:endParaRPr lang="en-US"/>
        </a:p>
      </dgm:t>
    </dgm:pt>
    <dgm:pt modelId="{0333C6DF-485A-4004-B246-22D75EA29F4F}" type="sibTrans" cxnId="{21465CF4-6D85-48E2-894F-5D109E6C4BEE}">
      <dgm:prSet/>
      <dgm:spPr/>
      <dgm:t>
        <a:bodyPr/>
        <a:lstStyle/>
        <a:p>
          <a:endParaRPr lang="en-US"/>
        </a:p>
      </dgm:t>
    </dgm:pt>
    <dgm:pt modelId="{7BD1360F-3CAD-45FF-AE69-19604B1FEA85}" type="pres">
      <dgm:prSet presAssocID="{6A0B998B-F1E7-45BA-B7F6-E6878B502739}" presName="vert0" presStyleCnt="0">
        <dgm:presLayoutVars>
          <dgm:dir/>
          <dgm:animOne val="branch"/>
          <dgm:animLvl val="lvl"/>
        </dgm:presLayoutVars>
      </dgm:prSet>
      <dgm:spPr/>
    </dgm:pt>
    <dgm:pt modelId="{C02B26BB-9287-4E3C-8CC0-16B40888C666}" type="pres">
      <dgm:prSet presAssocID="{19275188-7764-4B5E-8D75-406C774210E3}" presName="thickLine" presStyleLbl="alignNode1" presStyleIdx="0" presStyleCnt="11"/>
      <dgm:spPr/>
    </dgm:pt>
    <dgm:pt modelId="{9BBDFEE9-82B3-4810-9DC2-80105D42AB8C}" type="pres">
      <dgm:prSet presAssocID="{19275188-7764-4B5E-8D75-406C774210E3}" presName="horz1" presStyleCnt="0"/>
      <dgm:spPr/>
    </dgm:pt>
    <dgm:pt modelId="{2CE60AB3-3EB5-43A1-A15F-5521837A48D2}" type="pres">
      <dgm:prSet presAssocID="{19275188-7764-4B5E-8D75-406C774210E3}" presName="tx1" presStyleLbl="revTx" presStyleIdx="0" presStyleCnt="11"/>
      <dgm:spPr/>
    </dgm:pt>
    <dgm:pt modelId="{04CE18AD-5AA9-4595-9CEF-F88B02F189A0}" type="pres">
      <dgm:prSet presAssocID="{19275188-7764-4B5E-8D75-406C774210E3}" presName="vert1" presStyleCnt="0"/>
      <dgm:spPr/>
    </dgm:pt>
    <dgm:pt modelId="{FD1D0A04-3797-491D-BF30-92B0BBB84531}" type="pres">
      <dgm:prSet presAssocID="{86FB7054-B077-4C36-92FB-8658B842A100}" presName="thickLine" presStyleLbl="alignNode1" presStyleIdx="1" presStyleCnt="11"/>
      <dgm:spPr/>
    </dgm:pt>
    <dgm:pt modelId="{07BA5542-4DAC-44B4-81F1-CD94B57464D6}" type="pres">
      <dgm:prSet presAssocID="{86FB7054-B077-4C36-92FB-8658B842A100}" presName="horz1" presStyleCnt="0"/>
      <dgm:spPr/>
    </dgm:pt>
    <dgm:pt modelId="{E1447AEA-0B76-4CE1-9595-5D3205DEA723}" type="pres">
      <dgm:prSet presAssocID="{86FB7054-B077-4C36-92FB-8658B842A100}" presName="tx1" presStyleLbl="revTx" presStyleIdx="1" presStyleCnt="11"/>
      <dgm:spPr/>
    </dgm:pt>
    <dgm:pt modelId="{FA608C61-0AF6-484D-A1CB-44F478BF5ABB}" type="pres">
      <dgm:prSet presAssocID="{86FB7054-B077-4C36-92FB-8658B842A100}" presName="vert1" presStyleCnt="0"/>
      <dgm:spPr/>
    </dgm:pt>
    <dgm:pt modelId="{9FE42AB6-233F-45CD-B18A-95C090D48F8F}" type="pres">
      <dgm:prSet presAssocID="{A09C10C0-E616-45FE-A0A2-94AEAE6C5E63}" presName="thickLine" presStyleLbl="alignNode1" presStyleIdx="2" presStyleCnt="11"/>
      <dgm:spPr/>
    </dgm:pt>
    <dgm:pt modelId="{203AC7F6-7F81-4D10-B649-C2550EEF0067}" type="pres">
      <dgm:prSet presAssocID="{A09C10C0-E616-45FE-A0A2-94AEAE6C5E63}" presName="horz1" presStyleCnt="0"/>
      <dgm:spPr/>
    </dgm:pt>
    <dgm:pt modelId="{3805DE17-38DB-4E02-BE4E-903FB5CE35A5}" type="pres">
      <dgm:prSet presAssocID="{A09C10C0-E616-45FE-A0A2-94AEAE6C5E63}" presName="tx1" presStyleLbl="revTx" presStyleIdx="2" presStyleCnt="11"/>
      <dgm:spPr/>
    </dgm:pt>
    <dgm:pt modelId="{A70BCDA6-B52C-4DA1-940E-DCFBB135E11B}" type="pres">
      <dgm:prSet presAssocID="{A09C10C0-E616-45FE-A0A2-94AEAE6C5E63}" presName="vert1" presStyleCnt="0"/>
      <dgm:spPr/>
    </dgm:pt>
    <dgm:pt modelId="{BF96BCA2-0CC8-4FA1-9ADC-3D0C716513F6}" type="pres">
      <dgm:prSet presAssocID="{AFC14C9B-2473-4164-89C1-D518B2772CF4}" presName="thickLine" presStyleLbl="alignNode1" presStyleIdx="3" presStyleCnt="11"/>
      <dgm:spPr/>
    </dgm:pt>
    <dgm:pt modelId="{D2EC6419-5808-412C-9F48-3DB072651EA5}" type="pres">
      <dgm:prSet presAssocID="{AFC14C9B-2473-4164-89C1-D518B2772CF4}" presName="horz1" presStyleCnt="0"/>
      <dgm:spPr/>
    </dgm:pt>
    <dgm:pt modelId="{EE99578B-2AF7-44CB-9CD6-50D15528B1CF}" type="pres">
      <dgm:prSet presAssocID="{AFC14C9B-2473-4164-89C1-D518B2772CF4}" presName="tx1" presStyleLbl="revTx" presStyleIdx="3" presStyleCnt="11"/>
      <dgm:spPr/>
    </dgm:pt>
    <dgm:pt modelId="{039C7812-32F9-4A04-B2BB-E40933455749}" type="pres">
      <dgm:prSet presAssocID="{AFC14C9B-2473-4164-89C1-D518B2772CF4}" presName="vert1" presStyleCnt="0"/>
      <dgm:spPr/>
    </dgm:pt>
    <dgm:pt modelId="{6B33DE01-172B-451C-9FF7-CAEB936D4F86}" type="pres">
      <dgm:prSet presAssocID="{321B6CB3-8097-44D9-8CA9-98CD6432D8EB}" presName="thickLine" presStyleLbl="alignNode1" presStyleIdx="4" presStyleCnt="11"/>
      <dgm:spPr/>
    </dgm:pt>
    <dgm:pt modelId="{ADD12B67-2177-4541-ABB3-D332474C8731}" type="pres">
      <dgm:prSet presAssocID="{321B6CB3-8097-44D9-8CA9-98CD6432D8EB}" presName="horz1" presStyleCnt="0"/>
      <dgm:spPr/>
    </dgm:pt>
    <dgm:pt modelId="{6884C42D-AF7E-4491-95EB-675EB2EFB2B8}" type="pres">
      <dgm:prSet presAssocID="{321B6CB3-8097-44D9-8CA9-98CD6432D8EB}" presName="tx1" presStyleLbl="revTx" presStyleIdx="4" presStyleCnt="11"/>
      <dgm:spPr/>
    </dgm:pt>
    <dgm:pt modelId="{733ED587-2812-4A0D-BD76-48DDFFE6304B}" type="pres">
      <dgm:prSet presAssocID="{321B6CB3-8097-44D9-8CA9-98CD6432D8EB}" presName="vert1" presStyleCnt="0"/>
      <dgm:spPr/>
    </dgm:pt>
    <dgm:pt modelId="{2C991A22-67AA-4F22-83DD-70D3691C4B8E}" type="pres">
      <dgm:prSet presAssocID="{AD9DFDFD-40C1-4908-9227-EE6F0F033E16}" presName="thickLine" presStyleLbl="alignNode1" presStyleIdx="5" presStyleCnt="11"/>
      <dgm:spPr/>
    </dgm:pt>
    <dgm:pt modelId="{2E632097-FDF9-4C55-92D2-6D2906797038}" type="pres">
      <dgm:prSet presAssocID="{AD9DFDFD-40C1-4908-9227-EE6F0F033E16}" presName="horz1" presStyleCnt="0"/>
      <dgm:spPr/>
    </dgm:pt>
    <dgm:pt modelId="{FDAEEAE2-21F1-4024-96A2-2FFCB11237EC}" type="pres">
      <dgm:prSet presAssocID="{AD9DFDFD-40C1-4908-9227-EE6F0F033E16}" presName="tx1" presStyleLbl="revTx" presStyleIdx="5" presStyleCnt="11"/>
      <dgm:spPr/>
    </dgm:pt>
    <dgm:pt modelId="{23336F68-0518-4582-924A-813AD463708E}" type="pres">
      <dgm:prSet presAssocID="{AD9DFDFD-40C1-4908-9227-EE6F0F033E16}" presName="vert1" presStyleCnt="0"/>
      <dgm:spPr/>
    </dgm:pt>
    <dgm:pt modelId="{F41A3BEE-D399-4D6B-A833-8E7371C73BE5}" type="pres">
      <dgm:prSet presAssocID="{8535E99B-7909-488B-8151-290A797A43C4}" presName="thickLine" presStyleLbl="alignNode1" presStyleIdx="6" presStyleCnt="11"/>
      <dgm:spPr/>
    </dgm:pt>
    <dgm:pt modelId="{ADCFA331-1753-4532-8CC2-AC0BDC7B0245}" type="pres">
      <dgm:prSet presAssocID="{8535E99B-7909-488B-8151-290A797A43C4}" presName="horz1" presStyleCnt="0"/>
      <dgm:spPr/>
    </dgm:pt>
    <dgm:pt modelId="{4F6C5E70-5FDB-4F5F-9BA2-25B494FF4098}" type="pres">
      <dgm:prSet presAssocID="{8535E99B-7909-488B-8151-290A797A43C4}" presName="tx1" presStyleLbl="revTx" presStyleIdx="6" presStyleCnt="11"/>
      <dgm:spPr/>
    </dgm:pt>
    <dgm:pt modelId="{396493B7-D7EC-4043-AFB0-45D4BB64885B}" type="pres">
      <dgm:prSet presAssocID="{8535E99B-7909-488B-8151-290A797A43C4}" presName="vert1" presStyleCnt="0"/>
      <dgm:spPr/>
    </dgm:pt>
    <dgm:pt modelId="{0EA644B3-4803-4045-942B-C1EE43A103A6}" type="pres">
      <dgm:prSet presAssocID="{EEE471B7-BD29-43CA-98FB-990F112108E9}" presName="thickLine" presStyleLbl="alignNode1" presStyleIdx="7" presStyleCnt="11"/>
      <dgm:spPr/>
    </dgm:pt>
    <dgm:pt modelId="{B180DF4D-EF04-4AFF-9C1B-D43DB05CDF76}" type="pres">
      <dgm:prSet presAssocID="{EEE471B7-BD29-43CA-98FB-990F112108E9}" presName="horz1" presStyleCnt="0"/>
      <dgm:spPr/>
    </dgm:pt>
    <dgm:pt modelId="{7F7EE341-B1B3-474D-84A6-FBB3E4DD3B2D}" type="pres">
      <dgm:prSet presAssocID="{EEE471B7-BD29-43CA-98FB-990F112108E9}" presName="tx1" presStyleLbl="revTx" presStyleIdx="7" presStyleCnt="11"/>
      <dgm:spPr/>
    </dgm:pt>
    <dgm:pt modelId="{95F81819-8917-46A1-99B7-478590FAFF70}" type="pres">
      <dgm:prSet presAssocID="{EEE471B7-BD29-43CA-98FB-990F112108E9}" presName="vert1" presStyleCnt="0"/>
      <dgm:spPr/>
    </dgm:pt>
    <dgm:pt modelId="{42C93691-2696-48B2-B742-9BE85A4CA39F}" type="pres">
      <dgm:prSet presAssocID="{FCF3102B-D6BA-445B-9988-2A08A32307F8}" presName="thickLine" presStyleLbl="alignNode1" presStyleIdx="8" presStyleCnt="11"/>
      <dgm:spPr/>
    </dgm:pt>
    <dgm:pt modelId="{5CF382B1-32A7-4902-A25C-D2356414CC93}" type="pres">
      <dgm:prSet presAssocID="{FCF3102B-D6BA-445B-9988-2A08A32307F8}" presName="horz1" presStyleCnt="0"/>
      <dgm:spPr/>
    </dgm:pt>
    <dgm:pt modelId="{F6E4B03C-BFBD-4984-A137-4A3AC1625D14}" type="pres">
      <dgm:prSet presAssocID="{FCF3102B-D6BA-445B-9988-2A08A32307F8}" presName="tx1" presStyleLbl="revTx" presStyleIdx="8" presStyleCnt="11"/>
      <dgm:spPr/>
    </dgm:pt>
    <dgm:pt modelId="{CC3F576F-9799-4E61-B9D7-084028FC5EC7}" type="pres">
      <dgm:prSet presAssocID="{FCF3102B-D6BA-445B-9988-2A08A32307F8}" presName="vert1" presStyleCnt="0"/>
      <dgm:spPr/>
    </dgm:pt>
    <dgm:pt modelId="{A89DDE6A-7737-4C83-92FF-953594D0DE70}" type="pres">
      <dgm:prSet presAssocID="{5B62D84A-CA57-464F-95AF-A232C8B86B16}" presName="thickLine" presStyleLbl="alignNode1" presStyleIdx="9" presStyleCnt="11"/>
      <dgm:spPr/>
    </dgm:pt>
    <dgm:pt modelId="{BD00C988-8714-417D-B865-20697DF49BDB}" type="pres">
      <dgm:prSet presAssocID="{5B62D84A-CA57-464F-95AF-A232C8B86B16}" presName="horz1" presStyleCnt="0"/>
      <dgm:spPr/>
    </dgm:pt>
    <dgm:pt modelId="{6697C209-DCD1-4680-8BFF-076DB6E3E266}" type="pres">
      <dgm:prSet presAssocID="{5B62D84A-CA57-464F-95AF-A232C8B86B16}" presName="tx1" presStyleLbl="revTx" presStyleIdx="9" presStyleCnt="11"/>
      <dgm:spPr/>
    </dgm:pt>
    <dgm:pt modelId="{3316BA11-B300-4CA9-8EA9-0EC849D78437}" type="pres">
      <dgm:prSet presAssocID="{5B62D84A-CA57-464F-95AF-A232C8B86B16}" presName="vert1" presStyleCnt="0"/>
      <dgm:spPr/>
    </dgm:pt>
    <dgm:pt modelId="{8AD294D4-C35B-499C-87BA-13F68D8CEAAE}" type="pres">
      <dgm:prSet presAssocID="{2777588C-B0F6-47BE-895B-887F5CBB33F1}" presName="thickLine" presStyleLbl="alignNode1" presStyleIdx="10" presStyleCnt="11"/>
      <dgm:spPr/>
    </dgm:pt>
    <dgm:pt modelId="{04FC468D-0196-4474-9ADF-567623A727DF}" type="pres">
      <dgm:prSet presAssocID="{2777588C-B0F6-47BE-895B-887F5CBB33F1}" presName="horz1" presStyleCnt="0"/>
      <dgm:spPr/>
    </dgm:pt>
    <dgm:pt modelId="{4E32C5DD-5D99-42C8-835E-B3B77874E6B5}" type="pres">
      <dgm:prSet presAssocID="{2777588C-B0F6-47BE-895B-887F5CBB33F1}" presName="tx1" presStyleLbl="revTx" presStyleIdx="10" presStyleCnt="11"/>
      <dgm:spPr/>
    </dgm:pt>
    <dgm:pt modelId="{BF561A3A-5ED3-4EEE-B45B-4F2249DA949C}" type="pres">
      <dgm:prSet presAssocID="{2777588C-B0F6-47BE-895B-887F5CBB33F1}" presName="vert1" presStyleCnt="0"/>
      <dgm:spPr/>
    </dgm:pt>
  </dgm:ptLst>
  <dgm:cxnLst>
    <dgm:cxn modelId="{C7501606-832F-4424-881F-779A13C79F69}" type="presOf" srcId="{FCF3102B-D6BA-445B-9988-2A08A32307F8}" destId="{F6E4B03C-BFBD-4984-A137-4A3AC1625D14}" srcOrd="0" destOrd="0" presId="urn:microsoft.com/office/officeart/2008/layout/LinedList"/>
    <dgm:cxn modelId="{755C8E16-8295-4176-8D34-FE4F6CC1B3B2}" srcId="{6A0B998B-F1E7-45BA-B7F6-E6878B502739}" destId="{FCF3102B-D6BA-445B-9988-2A08A32307F8}" srcOrd="8" destOrd="0" parTransId="{FE99E6B5-D72F-4AAC-A3BE-65CA5B1CEDDB}" sibTransId="{0B95B314-1635-4837-ABC8-D282316431EC}"/>
    <dgm:cxn modelId="{01675C1B-A306-45E3-A7F9-6E674B0C75F6}" srcId="{6A0B998B-F1E7-45BA-B7F6-E6878B502739}" destId="{A09C10C0-E616-45FE-A0A2-94AEAE6C5E63}" srcOrd="2" destOrd="0" parTransId="{6F6ABC02-6A3E-4BF2-A604-C879CC095C87}" sibTransId="{24C32768-DE89-4876-9206-61121FB11CED}"/>
    <dgm:cxn modelId="{D5CFA11B-EEA4-4874-B537-4FA92CB6497F}" type="presOf" srcId="{8535E99B-7909-488B-8151-290A797A43C4}" destId="{4F6C5E70-5FDB-4F5F-9BA2-25B494FF4098}" srcOrd="0" destOrd="0" presId="urn:microsoft.com/office/officeart/2008/layout/LinedList"/>
    <dgm:cxn modelId="{5E78DE1D-2D10-40AA-AFF9-0D164C58839A}" type="presOf" srcId="{19275188-7764-4B5E-8D75-406C774210E3}" destId="{2CE60AB3-3EB5-43A1-A15F-5521837A48D2}" srcOrd="0" destOrd="0" presId="urn:microsoft.com/office/officeart/2008/layout/LinedList"/>
    <dgm:cxn modelId="{56C5FB28-4F2A-42BE-AC08-55A5611E95A5}" srcId="{6A0B998B-F1E7-45BA-B7F6-E6878B502739}" destId="{EEE471B7-BD29-43CA-98FB-990F112108E9}" srcOrd="7" destOrd="0" parTransId="{4C04340A-22A2-4521-9AA8-C42703D6133C}" sibTransId="{F15E4816-2866-4B28-BD49-3DE39E16BB90}"/>
    <dgm:cxn modelId="{5EE0302B-287E-450F-8048-AB39758998BE}" srcId="{6A0B998B-F1E7-45BA-B7F6-E6878B502739}" destId="{19275188-7764-4B5E-8D75-406C774210E3}" srcOrd="0" destOrd="0" parTransId="{C4033E54-70A9-44C3-9EB3-BC95BD0D5E70}" sibTransId="{CF204FBA-29E8-4F3C-9550-EFE9434A54FF}"/>
    <dgm:cxn modelId="{CDAD732E-93EF-4DC6-B86D-DA8385FBA0CA}" type="presOf" srcId="{EEE471B7-BD29-43CA-98FB-990F112108E9}" destId="{7F7EE341-B1B3-474D-84A6-FBB3E4DD3B2D}" srcOrd="0" destOrd="0" presId="urn:microsoft.com/office/officeart/2008/layout/LinedList"/>
    <dgm:cxn modelId="{47EB053B-C4D8-4218-8520-BC2B9C1ACDE2}" type="presOf" srcId="{86FB7054-B077-4C36-92FB-8658B842A100}" destId="{E1447AEA-0B76-4CE1-9595-5D3205DEA723}" srcOrd="0" destOrd="0" presId="urn:microsoft.com/office/officeart/2008/layout/LinedList"/>
    <dgm:cxn modelId="{1746013F-A85A-4561-8D8E-171952D77738}" type="presOf" srcId="{321B6CB3-8097-44D9-8CA9-98CD6432D8EB}" destId="{6884C42D-AF7E-4491-95EB-675EB2EFB2B8}" srcOrd="0" destOrd="0" presId="urn:microsoft.com/office/officeart/2008/layout/LinedList"/>
    <dgm:cxn modelId="{01CB1640-CBD5-423D-A603-BA66A180556C}" srcId="{6A0B998B-F1E7-45BA-B7F6-E6878B502739}" destId="{AD9DFDFD-40C1-4908-9227-EE6F0F033E16}" srcOrd="5" destOrd="0" parTransId="{A7E1125B-A156-42EB-85C5-8CB74B6B9379}" sibTransId="{64934028-AB50-4CB9-A3F2-AC5A366EDABD}"/>
    <dgm:cxn modelId="{B5757766-5CA1-42D1-8619-250DB50E3141}" srcId="{6A0B998B-F1E7-45BA-B7F6-E6878B502739}" destId="{86FB7054-B077-4C36-92FB-8658B842A100}" srcOrd="1" destOrd="0" parTransId="{37F31270-ECA4-4D8B-A846-119785433DBA}" sibTransId="{237E7126-0BF5-4EC2-BFAE-63DDAFB62F48}"/>
    <dgm:cxn modelId="{B0C54F69-34E1-4FA1-9167-F07B7243D25E}" type="presOf" srcId="{AD9DFDFD-40C1-4908-9227-EE6F0F033E16}" destId="{FDAEEAE2-21F1-4024-96A2-2FFCB11237EC}" srcOrd="0" destOrd="0" presId="urn:microsoft.com/office/officeart/2008/layout/LinedList"/>
    <dgm:cxn modelId="{2DFF2D78-12E0-429F-A4FA-22DEE3048AAD}" type="presOf" srcId="{5B62D84A-CA57-464F-95AF-A232C8B86B16}" destId="{6697C209-DCD1-4680-8BFF-076DB6E3E266}" srcOrd="0" destOrd="0" presId="urn:microsoft.com/office/officeart/2008/layout/LinedList"/>
    <dgm:cxn modelId="{57019B87-5BD1-4B77-9685-2D821A918C93}" srcId="{6A0B998B-F1E7-45BA-B7F6-E6878B502739}" destId="{AFC14C9B-2473-4164-89C1-D518B2772CF4}" srcOrd="3" destOrd="0" parTransId="{37C44A62-068F-4528-96C0-285D3DEA2150}" sibTransId="{B2EC1A5A-E4B6-4548-B073-98889D269CFF}"/>
    <dgm:cxn modelId="{822E6098-105D-4D9A-AD93-C854772F72A1}" type="presOf" srcId="{AFC14C9B-2473-4164-89C1-D518B2772CF4}" destId="{EE99578B-2AF7-44CB-9CD6-50D15528B1CF}" srcOrd="0" destOrd="0" presId="urn:microsoft.com/office/officeart/2008/layout/LinedList"/>
    <dgm:cxn modelId="{003BDE99-040A-44A4-BD46-A8F92B482698}" srcId="{6A0B998B-F1E7-45BA-B7F6-E6878B502739}" destId="{5B62D84A-CA57-464F-95AF-A232C8B86B16}" srcOrd="9" destOrd="0" parTransId="{15B31DF6-86D0-46DE-8BF3-F54BAB4B1836}" sibTransId="{71DAAD61-1BDD-4BCB-B35E-532098D6AE9A}"/>
    <dgm:cxn modelId="{8DD234C7-3263-45AD-BCA4-B54C537AFB5A}" srcId="{6A0B998B-F1E7-45BA-B7F6-E6878B502739}" destId="{8535E99B-7909-488B-8151-290A797A43C4}" srcOrd="6" destOrd="0" parTransId="{1CCF8A98-BD1B-4303-82EF-253F4393A9E1}" sibTransId="{5BAC927A-43C9-49C2-BAF7-41DC6F026D66}"/>
    <dgm:cxn modelId="{9EAA5CD4-FDF6-44FE-A903-AC09B3E48E4F}" type="presOf" srcId="{2777588C-B0F6-47BE-895B-887F5CBB33F1}" destId="{4E32C5DD-5D99-42C8-835E-B3B77874E6B5}" srcOrd="0" destOrd="0" presId="urn:microsoft.com/office/officeart/2008/layout/LinedList"/>
    <dgm:cxn modelId="{AA0483D6-6F8B-46D0-9D7E-1A67BA546A8C}" type="presOf" srcId="{A09C10C0-E616-45FE-A0A2-94AEAE6C5E63}" destId="{3805DE17-38DB-4E02-BE4E-903FB5CE35A5}" srcOrd="0" destOrd="0" presId="urn:microsoft.com/office/officeart/2008/layout/LinedList"/>
    <dgm:cxn modelId="{6B61D6E1-367D-4A04-ACC9-E3BE40A81C7B}" type="presOf" srcId="{6A0B998B-F1E7-45BA-B7F6-E6878B502739}" destId="{7BD1360F-3CAD-45FF-AE69-19604B1FEA85}" srcOrd="0" destOrd="0" presId="urn:microsoft.com/office/officeart/2008/layout/LinedList"/>
    <dgm:cxn modelId="{E3389AE3-6EBE-44FC-A8A9-3B10FA2E2995}" srcId="{6A0B998B-F1E7-45BA-B7F6-E6878B502739}" destId="{321B6CB3-8097-44D9-8CA9-98CD6432D8EB}" srcOrd="4" destOrd="0" parTransId="{E75EEECA-CB5C-41D2-8591-6B338B972FCA}" sibTransId="{D1FD1F1D-E746-40CA-86EE-207504350B59}"/>
    <dgm:cxn modelId="{21465CF4-6D85-48E2-894F-5D109E6C4BEE}" srcId="{6A0B998B-F1E7-45BA-B7F6-E6878B502739}" destId="{2777588C-B0F6-47BE-895B-887F5CBB33F1}" srcOrd="10" destOrd="0" parTransId="{233AB5DD-B020-478D-A1F3-4F6A568E6889}" sibTransId="{0333C6DF-485A-4004-B246-22D75EA29F4F}"/>
    <dgm:cxn modelId="{382B9D21-E90A-48E4-B84D-8EE7248EE75A}" type="presParOf" srcId="{7BD1360F-3CAD-45FF-AE69-19604B1FEA85}" destId="{C02B26BB-9287-4E3C-8CC0-16B40888C666}" srcOrd="0" destOrd="0" presId="urn:microsoft.com/office/officeart/2008/layout/LinedList"/>
    <dgm:cxn modelId="{F3F1D42E-5124-499A-A441-F408D14372D7}" type="presParOf" srcId="{7BD1360F-3CAD-45FF-AE69-19604B1FEA85}" destId="{9BBDFEE9-82B3-4810-9DC2-80105D42AB8C}" srcOrd="1" destOrd="0" presId="urn:microsoft.com/office/officeart/2008/layout/LinedList"/>
    <dgm:cxn modelId="{0A719DB8-DC21-49E5-BC7C-B66AE5DD6600}" type="presParOf" srcId="{9BBDFEE9-82B3-4810-9DC2-80105D42AB8C}" destId="{2CE60AB3-3EB5-43A1-A15F-5521837A48D2}" srcOrd="0" destOrd="0" presId="urn:microsoft.com/office/officeart/2008/layout/LinedList"/>
    <dgm:cxn modelId="{43A37FFB-E798-4EF9-9A85-6957CB73F95C}" type="presParOf" srcId="{9BBDFEE9-82B3-4810-9DC2-80105D42AB8C}" destId="{04CE18AD-5AA9-4595-9CEF-F88B02F189A0}" srcOrd="1" destOrd="0" presId="urn:microsoft.com/office/officeart/2008/layout/LinedList"/>
    <dgm:cxn modelId="{3A62591A-7EE2-4044-B397-2D24C9DCC661}" type="presParOf" srcId="{7BD1360F-3CAD-45FF-AE69-19604B1FEA85}" destId="{FD1D0A04-3797-491D-BF30-92B0BBB84531}" srcOrd="2" destOrd="0" presId="urn:microsoft.com/office/officeart/2008/layout/LinedList"/>
    <dgm:cxn modelId="{D3232BA6-0AAC-4C28-A821-2BF6C3695869}" type="presParOf" srcId="{7BD1360F-3CAD-45FF-AE69-19604B1FEA85}" destId="{07BA5542-4DAC-44B4-81F1-CD94B57464D6}" srcOrd="3" destOrd="0" presId="urn:microsoft.com/office/officeart/2008/layout/LinedList"/>
    <dgm:cxn modelId="{C5AD3871-4574-4DEF-85C1-686D48DD92A4}" type="presParOf" srcId="{07BA5542-4DAC-44B4-81F1-CD94B57464D6}" destId="{E1447AEA-0B76-4CE1-9595-5D3205DEA723}" srcOrd="0" destOrd="0" presId="urn:microsoft.com/office/officeart/2008/layout/LinedList"/>
    <dgm:cxn modelId="{EA5358F5-E4E8-43E5-81E5-D1F48F81A52F}" type="presParOf" srcId="{07BA5542-4DAC-44B4-81F1-CD94B57464D6}" destId="{FA608C61-0AF6-484D-A1CB-44F478BF5ABB}" srcOrd="1" destOrd="0" presId="urn:microsoft.com/office/officeart/2008/layout/LinedList"/>
    <dgm:cxn modelId="{4931221B-F5AC-43C4-B957-A58DAF9CE9D9}" type="presParOf" srcId="{7BD1360F-3CAD-45FF-AE69-19604B1FEA85}" destId="{9FE42AB6-233F-45CD-B18A-95C090D48F8F}" srcOrd="4" destOrd="0" presId="urn:microsoft.com/office/officeart/2008/layout/LinedList"/>
    <dgm:cxn modelId="{CC0160A0-785F-4954-9692-09D74FDE3A3E}" type="presParOf" srcId="{7BD1360F-3CAD-45FF-AE69-19604B1FEA85}" destId="{203AC7F6-7F81-4D10-B649-C2550EEF0067}" srcOrd="5" destOrd="0" presId="urn:microsoft.com/office/officeart/2008/layout/LinedList"/>
    <dgm:cxn modelId="{0BACDEA8-EEAF-4E6C-A2B8-36BD4C9DB4B7}" type="presParOf" srcId="{203AC7F6-7F81-4D10-B649-C2550EEF0067}" destId="{3805DE17-38DB-4E02-BE4E-903FB5CE35A5}" srcOrd="0" destOrd="0" presId="urn:microsoft.com/office/officeart/2008/layout/LinedList"/>
    <dgm:cxn modelId="{5C95BB50-3331-4CBD-AE9A-0CBAD17BE54B}" type="presParOf" srcId="{203AC7F6-7F81-4D10-B649-C2550EEF0067}" destId="{A70BCDA6-B52C-4DA1-940E-DCFBB135E11B}" srcOrd="1" destOrd="0" presId="urn:microsoft.com/office/officeart/2008/layout/LinedList"/>
    <dgm:cxn modelId="{A05031CD-C126-44E5-94B6-1C7976797A30}" type="presParOf" srcId="{7BD1360F-3CAD-45FF-AE69-19604B1FEA85}" destId="{BF96BCA2-0CC8-4FA1-9ADC-3D0C716513F6}" srcOrd="6" destOrd="0" presId="urn:microsoft.com/office/officeart/2008/layout/LinedList"/>
    <dgm:cxn modelId="{213CC365-C8E8-40EC-848E-5B0CA9937689}" type="presParOf" srcId="{7BD1360F-3CAD-45FF-AE69-19604B1FEA85}" destId="{D2EC6419-5808-412C-9F48-3DB072651EA5}" srcOrd="7" destOrd="0" presId="urn:microsoft.com/office/officeart/2008/layout/LinedList"/>
    <dgm:cxn modelId="{0CC3BFEF-BE25-4ABA-9F4F-422C7EE61252}" type="presParOf" srcId="{D2EC6419-5808-412C-9F48-3DB072651EA5}" destId="{EE99578B-2AF7-44CB-9CD6-50D15528B1CF}" srcOrd="0" destOrd="0" presId="urn:microsoft.com/office/officeart/2008/layout/LinedList"/>
    <dgm:cxn modelId="{E1589B1A-CB99-457F-947B-90B6EAD85DF6}" type="presParOf" srcId="{D2EC6419-5808-412C-9F48-3DB072651EA5}" destId="{039C7812-32F9-4A04-B2BB-E40933455749}" srcOrd="1" destOrd="0" presId="urn:microsoft.com/office/officeart/2008/layout/LinedList"/>
    <dgm:cxn modelId="{54F7D38E-A35F-4FEF-8EE4-2FB22E1914CD}" type="presParOf" srcId="{7BD1360F-3CAD-45FF-AE69-19604B1FEA85}" destId="{6B33DE01-172B-451C-9FF7-CAEB936D4F86}" srcOrd="8" destOrd="0" presId="urn:microsoft.com/office/officeart/2008/layout/LinedList"/>
    <dgm:cxn modelId="{DB7EF042-3F84-477C-AFC8-1909FB6927BE}" type="presParOf" srcId="{7BD1360F-3CAD-45FF-AE69-19604B1FEA85}" destId="{ADD12B67-2177-4541-ABB3-D332474C8731}" srcOrd="9" destOrd="0" presId="urn:microsoft.com/office/officeart/2008/layout/LinedList"/>
    <dgm:cxn modelId="{4ADB5014-9F80-4CE9-8E5C-9A2228EF6E52}" type="presParOf" srcId="{ADD12B67-2177-4541-ABB3-D332474C8731}" destId="{6884C42D-AF7E-4491-95EB-675EB2EFB2B8}" srcOrd="0" destOrd="0" presId="urn:microsoft.com/office/officeart/2008/layout/LinedList"/>
    <dgm:cxn modelId="{14B0FFA4-D5C0-4476-B964-3083667772B4}" type="presParOf" srcId="{ADD12B67-2177-4541-ABB3-D332474C8731}" destId="{733ED587-2812-4A0D-BD76-48DDFFE6304B}" srcOrd="1" destOrd="0" presId="urn:microsoft.com/office/officeart/2008/layout/LinedList"/>
    <dgm:cxn modelId="{9E9EB7D1-842D-470E-A910-53908885FD7B}" type="presParOf" srcId="{7BD1360F-3CAD-45FF-AE69-19604B1FEA85}" destId="{2C991A22-67AA-4F22-83DD-70D3691C4B8E}" srcOrd="10" destOrd="0" presId="urn:microsoft.com/office/officeart/2008/layout/LinedList"/>
    <dgm:cxn modelId="{2A44BE92-65E9-4B71-BB81-2D88CDF2A945}" type="presParOf" srcId="{7BD1360F-3CAD-45FF-AE69-19604B1FEA85}" destId="{2E632097-FDF9-4C55-92D2-6D2906797038}" srcOrd="11" destOrd="0" presId="urn:microsoft.com/office/officeart/2008/layout/LinedList"/>
    <dgm:cxn modelId="{929C0102-33DB-499C-9687-ED5D5C70862B}" type="presParOf" srcId="{2E632097-FDF9-4C55-92D2-6D2906797038}" destId="{FDAEEAE2-21F1-4024-96A2-2FFCB11237EC}" srcOrd="0" destOrd="0" presId="urn:microsoft.com/office/officeart/2008/layout/LinedList"/>
    <dgm:cxn modelId="{378E78BA-45E6-4CF3-B265-8955EE9B2012}" type="presParOf" srcId="{2E632097-FDF9-4C55-92D2-6D2906797038}" destId="{23336F68-0518-4582-924A-813AD463708E}" srcOrd="1" destOrd="0" presId="urn:microsoft.com/office/officeart/2008/layout/LinedList"/>
    <dgm:cxn modelId="{90E9DC15-8AF7-4C60-B65C-223863C93353}" type="presParOf" srcId="{7BD1360F-3CAD-45FF-AE69-19604B1FEA85}" destId="{F41A3BEE-D399-4D6B-A833-8E7371C73BE5}" srcOrd="12" destOrd="0" presId="urn:microsoft.com/office/officeart/2008/layout/LinedList"/>
    <dgm:cxn modelId="{1CF612E6-322D-4435-84B8-2771A33FFEA0}" type="presParOf" srcId="{7BD1360F-3CAD-45FF-AE69-19604B1FEA85}" destId="{ADCFA331-1753-4532-8CC2-AC0BDC7B0245}" srcOrd="13" destOrd="0" presId="urn:microsoft.com/office/officeart/2008/layout/LinedList"/>
    <dgm:cxn modelId="{10033193-148D-4CEC-B13F-F358B6469D09}" type="presParOf" srcId="{ADCFA331-1753-4532-8CC2-AC0BDC7B0245}" destId="{4F6C5E70-5FDB-4F5F-9BA2-25B494FF4098}" srcOrd="0" destOrd="0" presId="urn:microsoft.com/office/officeart/2008/layout/LinedList"/>
    <dgm:cxn modelId="{0E564CBF-1323-40F8-8679-E42C4B5BECAD}" type="presParOf" srcId="{ADCFA331-1753-4532-8CC2-AC0BDC7B0245}" destId="{396493B7-D7EC-4043-AFB0-45D4BB64885B}" srcOrd="1" destOrd="0" presId="urn:microsoft.com/office/officeart/2008/layout/LinedList"/>
    <dgm:cxn modelId="{BEB120BF-0C5B-4EE9-99F9-DE50C494880F}" type="presParOf" srcId="{7BD1360F-3CAD-45FF-AE69-19604B1FEA85}" destId="{0EA644B3-4803-4045-942B-C1EE43A103A6}" srcOrd="14" destOrd="0" presId="urn:microsoft.com/office/officeart/2008/layout/LinedList"/>
    <dgm:cxn modelId="{B22446DA-713A-4C56-B167-DE24CAAAD984}" type="presParOf" srcId="{7BD1360F-3CAD-45FF-AE69-19604B1FEA85}" destId="{B180DF4D-EF04-4AFF-9C1B-D43DB05CDF76}" srcOrd="15" destOrd="0" presId="urn:microsoft.com/office/officeart/2008/layout/LinedList"/>
    <dgm:cxn modelId="{7A24548A-92BF-45C8-AFB9-C05B70513119}" type="presParOf" srcId="{B180DF4D-EF04-4AFF-9C1B-D43DB05CDF76}" destId="{7F7EE341-B1B3-474D-84A6-FBB3E4DD3B2D}" srcOrd="0" destOrd="0" presId="urn:microsoft.com/office/officeart/2008/layout/LinedList"/>
    <dgm:cxn modelId="{28527C62-3CBE-4B6F-8952-D2B68B5D4E65}" type="presParOf" srcId="{B180DF4D-EF04-4AFF-9C1B-D43DB05CDF76}" destId="{95F81819-8917-46A1-99B7-478590FAFF70}" srcOrd="1" destOrd="0" presId="urn:microsoft.com/office/officeart/2008/layout/LinedList"/>
    <dgm:cxn modelId="{E199E495-4248-464C-A73D-9C758CBB6960}" type="presParOf" srcId="{7BD1360F-3CAD-45FF-AE69-19604B1FEA85}" destId="{42C93691-2696-48B2-B742-9BE85A4CA39F}" srcOrd="16" destOrd="0" presId="urn:microsoft.com/office/officeart/2008/layout/LinedList"/>
    <dgm:cxn modelId="{2267F6FE-0BA1-4C9E-99A0-C4F71AE8A241}" type="presParOf" srcId="{7BD1360F-3CAD-45FF-AE69-19604B1FEA85}" destId="{5CF382B1-32A7-4902-A25C-D2356414CC93}" srcOrd="17" destOrd="0" presId="urn:microsoft.com/office/officeart/2008/layout/LinedList"/>
    <dgm:cxn modelId="{C8E66DF1-0E07-4DF6-8D28-3C18EC26D41C}" type="presParOf" srcId="{5CF382B1-32A7-4902-A25C-D2356414CC93}" destId="{F6E4B03C-BFBD-4984-A137-4A3AC1625D14}" srcOrd="0" destOrd="0" presId="urn:microsoft.com/office/officeart/2008/layout/LinedList"/>
    <dgm:cxn modelId="{7DC7F139-6ABB-47F0-962C-3C65C51A13C4}" type="presParOf" srcId="{5CF382B1-32A7-4902-A25C-D2356414CC93}" destId="{CC3F576F-9799-4E61-B9D7-084028FC5EC7}" srcOrd="1" destOrd="0" presId="urn:microsoft.com/office/officeart/2008/layout/LinedList"/>
    <dgm:cxn modelId="{E56C243B-0D33-46E7-933D-EEB5963DCCAB}" type="presParOf" srcId="{7BD1360F-3CAD-45FF-AE69-19604B1FEA85}" destId="{A89DDE6A-7737-4C83-92FF-953594D0DE70}" srcOrd="18" destOrd="0" presId="urn:microsoft.com/office/officeart/2008/layout/LinedList"/>
    <dgm:cxn modelId="{DFDF832C-778E-4CCA-A3AC-8F28AA012010}" type="presParOf" srcId="{7BD1360F-3CAD-45FF-AE69-19604B1FEA85}" destId="{BD00C988-8714-417D-B865-20697DF49BDB}" srcOrd="19" destOrd="0" presId="urn:microsoft.com/office/officeart/2008/layout/LinedList"/>
    <dgm:cxn modelId="{A186D953-4C3D-4FF5-A466-BAE3FC8F8121}" type="presParOf" srcId="{BD00C988-8714-417D-B865-20697DF49BDB}" destId="{6697C209-DCD1-4680-8BFF-076DB6E3E266}" srcOrd="0" destOrd="0" presId="urn:microsoft.com/office/officeart/2008/layout/LinedList"/>
    <dgm:cxn modelId="{1927520D-FC5B-4AEA-AF53-2BA74BC3F257}" type="presParOf" srcId="{BD00C988-8714-417D-B865-20697DF49BDB}" destId="{3316BA11-B300-4CA9-8EA9-0EC849D78437}" srcOrd="1" destOrd="0" presId="urn:microsoft.com/office/officeart/2008/layout/LinedList"/>
    <dgm:cxn modelId="{FCB3ED1F-8F4B-40F4-AA41-EDAB34ECDD51}" type="presParOf" srcId="{7BD1360F-3CAD-45FF-AE69-19604B1FEA85}" destId="{8AD294D4-C35B-499C-87BA-13F68D8CEAAE}" srcOrd="20" destOrd="0" presId="urn:microsoft.com/office/officeart/2008/layout/LinedList"/>
    <dgm:cxn modelId="{5F76C4A7-5597-4F5E-A445-F2754B638F45}" type="presParOf" srcId="{7BD1360F-3CAD-45FF-AE69-19604B1FEA85}" destId="{04FC468D-0196-4474-9ADF-567623A727DF}" srcOrd="21" destOrd="0" presId="urn:microsoft.com/office/officeart/2008/layout/LinedList"/>
    <dgm:cxn modelId="{77B4A92C-48DD-425F-97E6-EE156B2C0F00}" type="presParOf" srcId="{04FC468D-0196-4474-9ADF-567623A727DF}" destId="{4E32C5DD-5D99-42C8-835E-B3B77874E6B5}" srcOrd="0" destOrd="0" presId="urn:microsoft.com/office/officeart/2008/layout/LinedList"/>
    <dgm:cxn modelId="{AECFCF37-22A6-4FEB-88F4-1D1948F76728}" type="presParOf" srcId="{04FC468D-0196-4474-9ADF-567623A727DF}" destId="{BF561A3A-5ED3-4EEE-B45B-4F2249DA949C}"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a:ext uri="{C62137D5-CB1D-491B-B009-E17868A290BF}">
      <dgm14:recolorImg xmlns:dgm14="http://schemas.microsoft.com/office/drawing/2010/diagram" val="1"/>
    </a:ext>
  </dgm:extLst>
</dgm:dataModel>
</file>

<file path=ppt/diagrams/data2.xml><?xml version="1.0" encoding="utf-8"?>
<dgm:dataModel xmlns:dgm="http://schemas.openxmlformats.org/drawingml/2006/diagram" xmlns:a="http://schemas.openxmlformats.org/drawingml/2006/main">
  <dgm:ptLst>
    <dgm:pt modelId="{C32D6F52-619B-437A-B71E-F7A7146AE6AF}" type="doc">
      <dgm:prSet loTypeId="urn:microsoft.com/office/officeart/2008/layout/LinedList" loCatId="list" qsTypeId="urn:microsoft.com/office/officeart/2005/8/quickstyle/simple1" qsCatId="simple" csTypeId="urn:microsoft.com/office/officeart/2005/8/colors/colorful2" csCatId="colorful" phldr="1"/>
      <dgm:spPr/>
      <dgm:t>
        <a:bodyPr/>
        <a:lstStyle/>
        <a:p>
          <a:endParaRPr lang="en-US"/>
        </a:p>
      </dgm:t>
    </dgm:pt>
    <dgm:pt modelId="{703A42E1-DAFB-4C4E-B2E3-6A37A16A7A4C}">
      <dgm:prSet/>
      <dgm:spPr/>
      <dgm:t>
        <a:bodyPr/>
        <a:lstStyle/>
        <a:p>
          <a:r>
            <a:rPr lang="en-US" b="1" dirty="0"/>
            <a:t>What is it? </a:t>
          </a:r>
          <a:r>
            <a:rPr lang="en-US" b="0" dirty="0"/>
            <a:t>A pen test is a cyberattack simulation launched on your computer system. The simulation helps discover points of exploitation and test IT breach security.</a:t>
          </a:r>
        </a:p>
        <a:p>
          <a:r>
            <a:rPr lang="en-US" b="1" dirty="0"/>
            <a:t>Why is it important? </a:t>
          </a:r>
          <a:r>
            <a:rPr lang="en-US" b="0" dirty="0"/>
            <a:t>Pen Tests are important because they provide you with information about network-based security weaknesses in your environment and provides direction on how to remediate or mitigate the issues before they can be exploited.</a:t>
          </a:r>
        </a:p>
        <a:p>
          <a:r>
            <a:rPr lang="en-US" b="1" dirty="0"/>
            <a:t>How will it help improve my organizations security posture? </a:t>
          </a:r>
          <a:r>
            <a:rPr lang="en-US" b="0" dirty="0"/>
            <a:t>A Pen Test is very useful to see how locked down your infrastructure is from a hacker trying to penetrate your infrastructure.</a:t>
          </a:r>
        </a:p>
        <a:p>
          <a:endParaRPr lang="en-US" b="0" dirty="0"/>
        </a:p>
      </dgm:t>
    </dgm:pt>
    <dgm:pt modelId="{1F6DD3BE-88FE-4CF7-B8DA-3202C0889F72}" type="parTrans" cxnId="{484189F5-7721-493F-8887-0436BEE49C12}">
      <dgm:prSet/>
      <dgm:spPr/>
      <dgm:t>
        <a:bodyPr/>
        <a:lstStyle/>
        <a:p>
          <a:endParaRPr lang="en-US"/>
        </a:p>
      </dgm:t>
    </dgm:pt>
    <dgm:pt modelId="{E9409D1A-85B6-4165-BA7B-0A1C87DC529B}" type="sibTrans" cxnId="{484189F5-7721-493F-8887-0436BEE49C12}">
      <dgm:prSet/>
      <dgm:spPr/>
      <dgm:t>
        <a:bodyPr/>
        <a:lstStyle/>
        <a:p>
          <a:endParaRPr lang="en-US"/>
        </a:p>
      </dgm:t>
    </dgm:pt>
    <dgm:pt modelId="{654FA5F6-B683-4853-90FA-35D42AB8D35D}" type="pres">
      <dgm:prSet presAssocID="{C32D6F52-619B-437A-B71E-F7A7146AE6AF}" presName="vert0" presStyleCnt="0">
        <dgm:presLayoutVars>
          <dgm:dir/>
          <dgm:animOne val="branch"/>
          <dgm:animLvl val="lvl"/>
        </dgm:presLayoutVars>
      </dgm:prSet>
      <dgm:spPr/>
    </dgm:pt>
    <dgm:pt modelId="{4F11D874-914B-402B-B469-A055362D5D39}" type="pres">
      <dgm:prSet presAssocID="{703A42E1-DAFB-4C4E-B2E3-6A37A16A7A4C}" presName="thickLine" presStyleLbl="alignNode1" presStyleIdx="0" presStyleCnt="1"/>
      <dgm:spPr/>
    </dgm:pt>
    <dgm:pt modelId="{7DEE6835-C1CB-4DCA-9E2D-552D95EF51C2}" type="pres">
      <dgm:prSet presAssocID="{703A42E1-DAFB-4C4E-B2E3-6A37A16A7A4C}" presName="horz1" presStyleCnt="0"/>
      <dgm:spPr/>
    </dgm:pt>
    <dgm:pt modelId="{E8C099C4-4C26-4433-AE03-0ED7483BB6E5}" type="pres">
      <dgm:prSet presAssocID="{703A42E1-DAFB-4C4E-B2E3-6A37A16A7A4C}" presName="tx1" presStyleLbl="revTx" presStyleIdx="0" presStyleCnt="1"/>
      <dgm:spPr/>
    </dgm:pt>
    <dgm:pt modelId="{F420FFC5-FB05-4C26-804B-3EF11A914E9B}" type="pres">
      <dgm:prSet presAssocID="{703A42E1-DAFB-4C4E-B2E3-6A37A16A7A4C}" presName="vert1" presStyleCnt="0"/>
      <dgm:spPr/>
    </dgm:pt>
  </dgm:ptLst>
  <dgm:cxnLst>
    <dgm:cxn modelId="{659C5712-74B8-43DF-931C-D0AE0D168C98}" type="presOf" srcId="{C32D6F52-619B-437A-B71E-F7A7146AE6AF}" destId="{654FA5F6-B683-4853-90FA-35D42AB8D35D}" srcOrd="0" destOrd="0" presId="urn:microsoft.com/office/officeart/2008/layout/LinedList"/>
    <dgm:cxn modelId="{9AA1E414-F5FA-492A-9228-0A44ED531078}" type="presOf" srcId="{703A42E1-DAFB-4C4E-B2E3-6A37A16A7A4C}" destId="{E8C099C4-4C26-4433-AE03-0ED7483BB6E5}" srcOrd="0" destOrd="0" presId="urn:microsoft.com/office/officeart/2008/layout/LinedList"/>
    <dgm:cxn modelId="{484189F5-7721-493F-8887-0436BEE49C12}" srcId="{C32D6F52-619B-437A-B71E-F7A7146AE6AF}" destId="{703A42E1-DAFB-4C4E-B2E3-6A37A16A7A4C}" srcOrd="0" destOrd="0" parTransId="{1F6DD3BE-88FE-4CF7-B8DA-3202C0889F72}" sibTransId="{E9409D1A-85B6-4165-BA7B-0A1C87DC529B}"/>
    <dgm:cxn modelId="{BBE0A26F-98CC-4919-B508-5F2D2AC6C517}" type="presParOf" srcId="{654FA5F6-B683-4853-90FA-35D42AB8D35D}" destId="{4F11D874-914B-402B-B469-A055362D5D39}" srcOrd="0" destOrd="0" presId="urn:microsoft.com/office/officeart/2008/layout/LinedList"/>
    <dgm:cxn modelId="{4DCCD9AA-5EE2-4980-8040-9BB8292E71E0}" type="presParOf" srcId="{654FA5F6-B683-4853-90FA-35D42AB8D35D}" destId="{7DEE6835-C1CB-4DCA-9E2D-552D95EF51C2}" srcOrd="1" destOrd="0" presId="urn:microsoft.com/office/officeart/2008/layout/LinedList"/>
    <dgm:cxn modelId="{FAFB3E34-7360-45A9-B0BC-5AC50ADAE985}" type="presParOf" srcId="{7DEE6835-C1CB-4DCA-9E2D-552D95EF51C2}" destId="{E8C099C4-4C26-4433-AE03-0ED7483BB6E5}" srcOrd="0" destOrd="0" presId="urn:microsoft.com/office/officeart/2008/layout/LinedList"/>
    <dgm:cxn modelId="{61C1BD99-9558-4262-8241-FC45A69A6AC5}" type="presParOf" srcId="{7DEE6835-C1CB-4DCA-9E2D-552D95EF51C2}" destId="{F420FFC5-FB05-4C26-804B-3EF11A914E9B}"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C32D6F52-619B-437A-B71E-F7A7146AE6AF}" type="doc">
      <dgm:prSet loTypeId="urn:microsoft.com/office/officeart/2008/layout/LinedList" loCatId="list" qsTypeId="urn:microsoft.com/office/officeart/2005/8/quickstyle/simple1" qsCatId="simple" csTypeId="urn:microsoft.com/office/officeart/2005/8/colors/colorful2" csCatId="colorful" phldr="1"/>
      <dgm:spPr/>
      <dgm:t>
        <a:bodyPr/>
        <a:lstStyle/>
        <a:p>
          <a:endParaRPr lang="en-US"/>
        </a:p>
      </dgm:t>
    </dgm:pt>
    <dgm:pt modelId="{703A42E1-DAFB-4C4E-B2E3-6A37A16A7A4C}">
      <dgm:prSet custT="1"/>
      <dgm:spPr/>
      <dgm:t>
        <a:bodyPr/>
        <a:lstStyle/>
        <a:p>
          <a:r>
            <a:rPr lang="en-US" sz="1700" b="1" dirty="0">
              <a:solidFill>
                <a:schemeClr val="tx1"/>
              </a:solidFill>
            </a:rPr>
            <a:t>What is it? </a:t>
          </a:r>
          <a:r>
            <a:rPr lang="en-US" sz="1700" b="0" dirty="0">
              <a:solidFill>
                <a:schemeClr val="tx1"/>
              </a:solidFill>
            </a:rPr>
            <a:t>Vulnerability assessment is the process of identifying, classifying, and prioritizing security vulnerabilities in IT infrastructure</a:t>
          </a:r>
        </a:p>
        <a:p>
          <a:r>
            <a:rPr lang="en-US" sz="1700" b="1" dirty="0">
              <a:solidFill>
                <a:schemeClr val="tx1"/>
              </a:solidFill>
            </a:rPr>
            <a:t>Why is it important? </a:t>
          </a:r>
          <a:r>
            <a:rPr lang="en-US" sz="1700" b="0" dirty="0">
              <a:solidFill>
                <a:schemeClr val="tx1"/>
              </a:solidFill>
            </a:rPr>
            <a:t>Vulnerability assessments are important because they provide you with information about the application-based security weaknesses in your environment and provides direction on how to remediate or mitigate the issues before they can be exploited.</a:t>
          </a:r>
        </a:p>
        <a:p>
          <a:r>
            <a:rPr lang="en-US" sz="1700" b="1" dirty="0">
              <a:solidFill>
                <a:schemeClr val="tx1"/>
              </a:solidFill>
            </a:rPr>
            <a:t>How will it help improve my organizations security posture? </a:t>
          </a:r>
          <a:r>
            <a:rPr lang="en-US" sz="1700" b="0" dirty="0">
              <a:solidFill>
                <a:schemeClr val="tx1"/>
              </a:solidFill>
            </a:rPr>
            <a:t>A vulnerability Assessment will help spot internal application vulnerabilities within your organization. It will also allow third-party applications updates to be enforced to any computers that are vulnerable on your network.</a:t>
          </a:r>
        </a:p>
        <a:p>
          <a:r>
            <a:rPr lang="en-US" sz="1700" b="1" dirty="0">
              <a:solidFill>
                <a:schemeClr val="tx1"/>
              </a:solidFill>
            </a:rPr>
            <a:t>FAQ</a:t>
          </a:r>
        </a:p>
        <a:p>
          <a:r>
            <a:rPr lang="en-US" sz="1700" b="1" dirty="0">
              <a:solidFill>
                <a:schemeClr val="tx1"/>
              </a:solidFill>
            </a:rPr>
            <a:t>Q: What is the key difference between a pen test and a vulnerability assessment?</a:t>
          </a:r>
        </a:p>
        <a:p>
          <a:r>
            <a:rPr lang="en-US" sz="1700" b="1" dirty="0">
              <a:solidFill>
                <a:schemeClr val="tx1"/>
              </a:solidFill>
            </a:rPr>
            <a:t>A: </a:t>
          </a:r>
          <a:r>
            <a:rPr lang="en-US" sz="1700" b="0" dirty="0">
              <a:solidFill>
                <a:schemeClr val="tx1"/>
              </a:solidFill>
            </a:rPr>
            <a:t>A vulnerability assessment is primarily a scan and evaluation of security, typically identifying exposures that could potentially be exploited. A pen test simulates a cyberattack and exploits discovered vulnerabilities.</a:t>
          </a:r>
        </a:p>
      </dgm:t>
    </dgm:pt>
    <dgm:pt modelId="{1F6DD3BE-88FE-4CF7-B8DA-3202C0889F72}" type="parTrans" cxnId="{484189F5-7721-493F-8887-0436BEE49C12}">
      <dgm:prSet/>
      <dgm:spPr/>
      <dgm:t>
        <a:bodyPr/>
        <a:lstStyle/>
        <a:p>
          <a:endParaRPr lang="en-US"/>
        </a:p>
      </dgm:t>
    </dgm:pt>
    <dgm:pt modelId="{E9409D1A-85B6-4165-BA7B-0A1C87DC529B}" type="sibTrans" cxnId="{484189F5-7721-493F-8887-0436BEE49C12}">
      <dgm:prSet/>
      <dgm:spPr/>
      <dgm:t>
        <a:bodyPr/>
        <a:lstStyle/>
        <a:p>
          <a:endParaRPr lang="en-US"/>
        </a:p>
      </dgm:t>
    </dgm:pt>
    <dgm:pt modelId="{654FA5F6-B683-4853-90FA-35D42AB8D35D}" type="pres">
      <dgm:prSet presAssocID="{C32D6F52-619B-437A-B71E-F7A7146AE6AF}" presName="vert0" presStyleCnt="0">
        <dgm:presLayoutVars>
          <dgm:dir/>
          <dgm:animOne val="branch"/>
          <dgm:animLvl val="lvl"/>
        </dgm:presLayoutVars>
      </dgm:prSet>
      <dgm:spPr/>
    </dgm:pt>
    <dgm:pt modelId="{4F11D874-914B-402B-B469-A055362D5D39}" type="pres">
      <dgm:prSet presAssocID="{703A42E1-DAFB-4C4E-B2E3-6A37A16A7A4C}" presName="thickLine" presStyleLbl="alignNode1" presStyleIdx="0" presStyleCnt="1"/>
      <dgm:spPr/>
    </dgm:pt>
    <dgm:pt modelId="{7DEE6835-C1CB-4DCA-9E2D-552D95EF51C2}" type="pres">
      <dgm:prSet presAssocID="{703A42E1-DAFB-4C4E-B2E3-6A37A16A7A4C}" presName="horz1" presStyleCnt="0"/>
      <dgm:spPr/>
    </dgm:pt>
    <dgm:pt modelId="{E8C099C4-4C26-4433-AE03-0ED7483BB6E5}" type="pres">
      <dgm:prSet presAssocID="{703A42E1-DAFB-4C4E-B2E3-6A37A16A7A4C}" presName="tx1" presStyleLbl="revTx" presStyleIdx="0" presStyleCnt="1"/>
      <dgm:spPr/>
    </dgm:pt>
    <dgm:pt modelId="{F420FFC5-FB05-4C26-804B-3EF11A914E9B}" type="pres">
      <dgm:prSet presAssocID="{703A42E1-DAFB-4C4E-B2E3-6A37A16A7A4C}" presName="vert1" presStyleCnt="0"/>
      <dgm:spPr/>
    </dgm:pt>
  </dgm:ptLst>
  <dgm:cxnLst>
    <dgm:cxn modelId="{659C5712-74B8-43DF-931C-D0AE0D168C98}" type="presOf" srcId="{C32D6F52-619B-437A-B71E-F7A7146AE6AF}" destId="{654FA5F6-B683-4853-90FA-35D42AB8D35D}" srcOrd="0" destOrd="0" presId="urn:microsoft.com/office/officeart/2008/layout/LinedList"/>
    <dgm:cxn modelId="{9AA1E414-F5FA-492A-9228-0A44ED531078}" type="presOf" srcId="{703A42E1-DAFB-4C4E-B2E3-6A37A16A7A4C}" destId="{E8C099C4-4C26-4433-AE03-0ED7483BB6E5}" srcOrd="0" destOrd="0" presId="urn:microsoft.com/office/officeart/2008/layout/LinedList"/>
    <dgm:cxn modelId="{484189F5-7721-493F-8887-0436BEE49C12}" srcId="{C32D6F52-619B-437A-B71E-F7A7146AE6AF}" destId="{703A42E1-DAFB-4C4E-B2E3-6A37A16A7A4C}" srcOrd="0" destOrd="0" parTransId="{1F6DD3BE-88FE-4CF7-B8DA-3202C0889F72}" sibTransId="{E9409D1A-85B6-4165-BA7B-0A1C87DC529B}"/>
    <dgm:cxn modelId="{BBE0A26F-98CC-4919-B508-5F2D2AC6C517}" type="presParOf" srcId="{654FA5F6-B683-4853-90FA-35D42AB8D35D}" destId="{4F11D874-914B-402B-B469-A055362D5D39}" srcOrd="0" destOrd="0" presId="urn:microsoft.com/office/officeart/2008/layout/LinedList"/>
    <dgm:cxn modelId="{4DCCD9AA-5EE2-4980-8040-9BB8292E71E0}" type="presParOf" srcId="{654FA5F6-B683-4853-90FA-35D42AB8D35D}" destId="{7DEE6835-C1CB-4DCA-9E2D-552D95EF51C2}" srcOrd="1" destOrd="0" presId="urn:microsoft.com/office/officeart/2008/layout/LinedList"/>
    <dgm:cxn modelId="{FAFB3E34-7360-45A9-B0BC-5AC50ADAE985}" type="presParOf" srcId="{7DEE6835-C1CB-4DCA-9E2D-552D95EF51C2}" destId="{E8C099C4-4C26-4433-AE03-0ED7483BB6E5}" srcOrd="0" destOrd="0" presId="urn:microsoft.com/office/officeart/2008/layout/LinedList"/>
    <dgm:cxn modelId="{61C1BD99-9558-4262-8241-FC45A69A6AC5}" type="presParOf" srcId="{7DEE6835-C1CB-4DCA-9E2D-552D95EF51C2}" destId="{F420FFC5-FB05-4C26-804B-3EF11A914E9B}"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C32D6F52-619B-437A-B71E-F7A7146AE6AF}" type="doc">
      <dgm:prSet loTypeId="urn:microsoft.com/office/officeart/2008/layout/LinedList" loCatId="list" qsTypeId="urn:microsoft.com/office/officeart/2005/8/quickstyle/simple1" qsCatId="simple" csTypeId="urn:microsoft.com/office/officeart/2005/8/colors/colorful2" csCatId="colorful" phldr="1"/>
      <dgm:spPr/>
      <dgm:t>
        <a:bodyPr/>
        <a:lstStyle/>
        <a:p>
          <a:endParaRPr lang="en-US"/>
        </a:p>
      </dgm:t>
    </dgm:pt>
    <dgm:pt modelId="{703A42E1-DAFB-4C4E-B2E3-6A37A16A7A4C}">
      <dgm:prSet/>
      <dgm:spPr/>
      <dgm:t>
        <a:bodyPr/>
        <a:lstStyle/>
        <a:p>
          <a:r>
            <a:rPr lang="en-US" b="1" dirty="0"/>
            <a:t>What is it? </a:t>
          </a:r>
          <a:r>
            <a:rPr lang="en-US" b="0" dirty="0"/>
            <a:t>A </a:t>
          </a:r>
          <a:r>
            <a:rPr lang="en-US" b="0" i="0" dirty="0"/>
            <a:t>Backup/Restore Validation</a:t>
          </a:r>
          <a:br>
            <a:rPr lang="en-US" dirty="0"/>
          </a:br>
          <a:r>
            <a:rPr lang="en-US" b="0" dirty="0"/>
            <a:t>Test ensure the validity of the server backups </a:t>
          </a:r>
        </a:p>
        <a:p>
          <a:r>
            <a:rPr lang="en-US" b="1" dirty="0"/>
            <a:t>Why is it important? </a:t>
          </a:r>
          <a:r>
            <a:rPr lang="en-US" b="0" dirty="0"/>
            <a:t>Actively testing the validity of your infrastructures backups is critical to ensure everything is properly backed up and ensure no data is lost in the event of a DR situation</a:t>
          </a:r>
        </a:p>
        <a:p>
          <a:r>
            <a:rPr lang="en-US" b="1" dirty="0"/>
            <a:t>How will it help improve my organizations security posture? </a:t>
          </a:r>
          <a:r>
            <a:rPr lang="en-US" b="0" dirty="0"/>
            <a:t>Ensuring the backups are valid will help protect the organization in the event of a DR situation. Not ensuring the validity of your backups may result in server/data loss that will not be recoverable in the event of a disaster. </a:t>
          </a:r>
        </a:p>
      </dgm:t>
    </dgm:pt>
    <dgm:pt modelId="{1F6DD3BE-88FE-4CF7-B8DA-3202C0889F72}" type="parTrans" cxnId="{484189F5-7721-493F-8887-0436BEE49C12}">
      <dgm:prSet/>
      <dgm:spPr/>
      <dgm:t>
        <a:bodyPr/>
        <a:lstStyle/>
        <a:p>
          <a:endParaRPr lang="en-US"/>
        </a:p>
      </dgm:t>
    </dgm:pt>
    <dgm:pt modelId="{E9409D1A-85B6-4165-BA7B-0A1C87DC529B}" type="sibTrans" cxnId="{484189F5-7721-493F-8887-0436BEE49C12}">
      <dgm:prSet/>
      <dgm:spPr/>
      <dgm:t>
        <a:bodyPr/>
        <a:lstStyle/>
        <a:p>
          <a:endParaRPr lang="en-US"/>
        </a:p>
      </dgm:t>
    </dgm:pt>
    <dgm:pt modelId="{D859C595-F21F-4857-BE1F-C40E74204635}" type="pres">
      <dgm:prSet presAssocID="{C32D6F52-619B-437A-B71E-F7A7146AE6AF}" presName="vert0" presStyleCnt="0">
        <dgm:presLayoutVars>
          <dgm:dir/>
          <dgm:animOne val="branch"/>
          <dgm:animLvl val="lvl"/>
        </dgm:presLayoutVars>
      </dgm:prSet>
      <dgm:spPr/>
    </dgm:pt>
    <dgm:pt modelId="{E6960A52-2C28-4936-B71C-C6010E891083}" type="pres">
      <dgm:prSet presAssocID="{703A42E1-DAFB-4C4E-B2E3-6A37A16A7A4C}" presName="thickLine" presStyleLbl="alignNode1" presStyleIdx="0" presStyleCnt="1"/>
      <dgm:spPr/>
    </dgm:pt>
    <dgm:pt modelId="{DF48915E-A371-4BA6-9BDB-EE0AD6389654}" type="pres">
      <dgm:prSet presAssocID="{703A42E1-DAFB-4C4E-B2E3-6A37A16A7A4C}" presName="horz1" presStyleCnt="0"/>
      <dgm:spPr/>
    </dgm:pt>
    <dgm:pt modelId="{CAD7D7E6-B57A-43A3-B09A-129179CEEA32}" type="pres">
      <dgm:prSet presAssocID="{703A42E1-DAFB-4C4E-B2E3-6A37A16A7A4C}" presName="tx1" presStyleLbl="revTx" presStyleIdx="0" presStyleCnt="1"/>
      <dgm:spPr/>
    </dgm:pt>
    <dgm:pt modelId="{DB2E8959-9540-4335-BF79-BA76F1921141}" type="pres">
      <dgm:prSet presAssocID="{703A42E1-DAFB-4C4E-B2E3-6A37A16A7A4C}" presName="vert1" presStyleCnt="0"/>
      <dgm:spPr/>
    </dgm:pt>
  </dgm:ptLst>
  <dgm:cxnLst>
    <dgm:cxn modelId="{F0441E72-B18C-4D89-9CB1-017DFC49515B}" type="presOf" srcId="{C32D6F52-619B-437A-B71E-F7A7146AE6AF}" destId="{D859C595-F21F-4857-BE1F-C40E74204635}" srcOrd="0" destOrd="0" presId="urn:microsoft.com/office/officeart/2008/layout/LinedList"/>
    <dgm:cxn modelId="{D0994DA5-6959-4256-AA0E-646E5A276CC4}" type="presOf" srcId="{703A42E1-DAFB-4C4E-B2E3-6A37A16A7A4C}" destId="{CAD7D7E6-B57A-43A3-B09A-129179CEEA32}" srcOrd="0" destOrd="0" presId="urn:microsoft.com/office/officeart/2008/layout/LinedList"/>
    <dgm:cxn modelId="{484189F5-7721-493F-8887-0436BEE49C12}" srcId="{C32D6F52-619B-437A-B71E-F7A7146AE6AF}" destId="{703A42E1-DAFB-4C4E-B2E3-6A37A16A7A4C}" srcOrd="0" destOrd="0" parTransId="{1F6DD3BE-88FE-4CF7-B8DA-3202C0889F72}" sibTransId="{E9409D1A-85B6-4165-BA7B-0A1C87DC529B}"/>
    <dgm:cxn modelId="{D0687566-7B1C-4035-8207-9CDE65CFF96E}" type="presParOf" srcId="{D859C595-F21F-4857-BE1F-C40E74204635}" destId="{E6960A52-2C28-4936-B71C-C6010E891083}" srcOrd="0" destOrd="0" presId="urn:microsoft.com/office/officeart/2008/layout/LinedList"/>
    <dgm:cxn modelId="{C6A8AF85-CEA0-4A78-9781-DAE5BC36FA54}" type="presParOf" srcId="{D859C595-F21F-4857-BE1F-C40E74204635}" destId="{DF48915E-A371-4BA6-9BDB-EE0AD6389654}" srcOrd="1" destOrd="0" presId="urn:microsoft.com/office/officeart/2008/layout/LinedList"/>
    <dgm:cxn modelId="{542ECF12-F9AD-4894-80A9-1A8A7282FE0B}" type="presParOf" srcId="{DF48915E-A371-4BA6-9BDB-EE0AD6389654}" destId="{CAD7D7E6-B57A-43A3-B09A-129179CEEA32}" srcOrd="0" destOrd="0" presId="urn:microsoft.com/office/officeart/2008/layout/LinedList"/>
    <dgm:cxn modelId="{4D2EC50E-264D-4145-9357-ACB3C9055E86}" type="presParOf" srcId="{DF48915E-A371-4BA6-9BDB-EE0AD6389654}" destId="{DB2E8959-9540-4335-BF79-BA76F1921141}"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C32D6F52-619B-437A-B71E-F7A7146AE6AF}" type="doc">
      <dgm:prSet loTypeId="urn:microsoft.com/office/officeart/2008/layout/LinedList" loCatId="list" qsTypeId="urn:microsoft.com/office/officeart/2005/8/quickstyle/simple1" qsCatId="simple" csTypeId="urn:microsoft.com/office/officeart/2005/8/colors/colorful2" csCatId="colorful" phldr="1"/>
      <dgm:spPr/>
      <dgm:t>
        <a:bodyPr/>
        <a:lstStyle/>
        <a:p>
          <a:endParaRPr lang="en-US"/>
        </a:p>
      </dgm:t>
    </dgm:pt>
    <dgm:pt modelId="{703A42E1-DAFB-4C4E-B2E3-6A37A16A7A4C}">
      <dgm:prSet/>
      <dgm:spPr/>
      <dgm:t>
        <a:bodyPr/>
        <a:lstStyle/>
        <a:p>
          <a:r>
            <a:rPr lang="en-US" b="1" dirty="0">
              <a:solidFill>
                <a:schemeClr val="tx1"/>
              </a:solidFill>
            </a:rPr>
            <a:t>What is it? </a:t>
          </a:r>
          <a:r>
            <a:rPr lang="en-US" b="0" dirty="0">
              <a:solidFill>
                <a:schemeClr val="tx1"/>
              </a:solidFill>
            </a:rPr>
            <a:t>A dedicated engineer will assist with filling out the technology sections of your Cybersecurity Questionnaires. A quote will be provided for all items that are not currently implemented to help ensure you receive the best premium from your insurance provider</a:t>
          </a:r>
        </a:p>
        <a:p>
          <a:r>
            <a:rPr lang="en-US" b="1" dirty="0">
              <a:solidFill>
                <a:schemeClr val="tx1"/>
              </a:solidFill>
            </a:rPr>
            <a:t>Why is it important? </a:t>
          </a:r>
          <a:r>
            <a:rPr lang="en-US" b="0" dirty="0">
              <a:solidFill>
                <a:schemeClr val="tx1"/>
              </a:solidFill>
            </a:rPr>
            <a:t>This will help provide accurate information regarding your infrastructure and eliminate the burden of having an internal resource fill out the information</a:t>
          </a:r>
        </a:p>
        <a:p>
          <a:r>
            <a:rPr lang="en-US" b="1" dirty="0">
              <a:solidFill>
                <a:schemeClr val="tx1"/>
              </a:solidFill>
            </a:rPr>
            <a:t>How will it help improve my organizations security posture? </a:t>
          </a:r>
          <a:r>
            <a:rPr lang="en-US" b="0" dirty="0">
              <a:solidFill>
                <a:schemeClr val="tx1"/>
              </a:solidFill>
            </a:rPr>
            <a:t>Providing accurate information is critical when filling out a Cybersecurity Questionnaires. Inaccurate information may result in your insurance carrier refusing to pay out a Cyber Insurance claim.</a:t>
          </a:r>
        </a:p>
      </dgm:t>
    </dgm:pt>
    <dgm:pt modelId="{1F6DD3BE-88FE-4CF7-B8DA-3202C0889F72}" type="parTrans" cxnId="{484189F5-7721-493F-8887-0436BEE49C12}">
      <dgm:prSet/>
      <dgm:spPr/>
      <dgm:t>
        <a:bodyPr/>
        <a:lstStyle/>
        <a:p>
          <a:endParaRPr lang="en-US"/>
        </a:p>
      </dgm:t>
    </dgm:pt>
    <dgm:pt modelId="{E9409D1A-85B6-4165-BA7B-0A1C87DC529B}" type="sibTrans" cxnId="{484189F5-7721-493F-8887-0436BEE49C12}">
      <dgm:prSet/>
      <dgm:spPr/>
      <dgm:t>
        <a:bodyPr/>
        <a:lstStyle/>
        <a:p>
          <a:endParaRPr lang="en-US"/>
        </a:p>
      </dgm:t>
    </dgm:pt>
    <dgm:pt modelId="{D859C595-F21F-4857-BE1F-C40E74204635}" type="pres">
      <dgm:prSet presAssocID="{C32D6F52-619B-437A-B71E-F7A7146AE6AF}" presName="vert0" presStyleCnt="0">
        <dgm:presLayoutVars>
          <dgm:dir/>
          <dgm:animOne val="branch"/>
          <dgm:animLvl val="lvl"/>
        </dgm:presLayoutVars>
      </dgm:prSet>
      <dgm:spPr/>
    </dgm:pt>
    <dgm:pt modelId="{E6960A52-2C28-4936-B71C-C6010E891083}" type="pres">
      <dgm:prSet presAssocID="{703A42E1-DAFB-4C4E-B2E3-6A37A16A7A4C}" presName="thickLine" presStyleLbl="alignNode1" presStyleIdx="0" presStyleCnt="1"/>
      <dgm:spPr/>
    </dgm:pt>
    <dgm:pt modelId="{DF48915E-A371-4BA6-9BDB-EE0AD6389654}" type="pres">
      <dgm:prSet presAssocID="{703A42E1-DAFB-4C4E-B2E3-6A37A16A7A4C}" presName="horz1" presStyleCnt="0"/>
      <dgm:spPr/>
    </dgm:pt>
    <dgm:pt modelId="{CAD7D7E6-B57A-43A3-B09A-129179CEEA32}" type="pres">
      <dgm:prSet presAssocID="{703A42E1-DAFB-4C4E-B2E3-6A37A16A7A4C}" presName="tx1" presStyleLbl="revTx" presStyleIdx="0" presStyleCnt="1"/>
      <dgm:spPr/>
    </dgm:pt>
    <dgm:pt modelId="{DB2E8959-9540-4335-BF79-BA76F1921141}" type="pres">
      <dgm:prSet presAssocID="{703A42E1-DAFB-4C4E-B2E3-6A37A16A7A4C}" presName="vert1" presStyleCnt="0"/>
      <dgm:spPr/>
    </dgm:pt>
  </dgm:ptLst>
  <dgm:cxnLst>
    <dgm:cxn modelId="{F0441E72-B18C-4D89-9CB1-017DFC49515B}" type="presOf" srcId="{C32D6F52-619B-437A-B71E-F7A7146AE6AF}" destId="{D859C595-F21F-4857-BE1F-C40E74204635}" srcOrd="0" destOrd="0" presId="urn:microsoft.com/office/officeart/2008/layout/LinedList"/>
    <dgm:cxn modelId="{D0994DA5-6959-4256-AA0E-646E5A276CC4}" type="presOf" srcId="{703A42E1-DAFB-4C4E-B2E3-6A37A16A7A4C}" destId="{CAD7D7E6-B57A-43A3-B09A-129179CEEA32}" srcOrd="0" destOrd="0" presId="urn:microsoft.com/office/officeart/2008/layout/LinedList"/>
    <dgm:cxn modelId="{484189F5-7721-493F-8887-0436BEE49C12}" srcId="{C32D6F52-619B-437A-B71E-F7A7146AE6AF}" destId="{703A42E1-DAFB-4C4E-B2E3-6A37A16A7A4C}" srcOrd="0" destOrd="0" parTransId="{1F6DD3BE-88FE-4CF7-B8DA-3202C0889F72}" sibTransId="{E9409D1A-85B6-4165-BA7B-0A1C87DC529B}"/>
    <dgm:cxn modelId="{D0687566-7B1C-4035-8207-9CDE65CFF96E}" type="presParOf" srcId="{D859C595-F21F-4857-BE1F-C40E74204635}" destId="{E6960A52-2C28-4936-B71C-C6010E891083}" srcOrd="0" destOrd="0" presId="urn:microsoft.com/office/officeart/2008/layout/LinedList"/>
    <dgm:cxn modelId="{C6A8AF85-CEA0-4A78-9781-DAE5BC36FA54}" type="presParOf" srcId="{D859C595-F21F-4857-BE1F-C40E74204635}" destId="{DF48915E-A371-4BA6-9BDB-EE0AD6389654}" srcOrd="1" destOrd="0" presId="urn:microsoft.com/office/officeart/2008/layout/LinedList"/>
    <dgm:cxn modelId="{542ECF12-F9AD-4894-80A9-1A8A7282FE0B}" type="presParOf" srcId="{DF48915E-A371-4BA6-9BDB-EE0AD6389654}" destId="{CAD7D7E6-B57A-43A3-B09A-129179CEEA32}" srcOrd="0" destOrd="0" presId="urn:microsoft.com/office/officeart/2008/layout/LinedList"/>
    <dgm:cxn modelId="{4D2EC50E-264D-4145-9357-ACB3C9055E86}" type="presParOf" srcId="{DF48915E-A371-4BA6-9BDB-EE0AD6389654}" destId="{DB2E8959-9540-4335-BF79-BA76F1921141}"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C32D6F52-619B-437A-B71E-F7A7146AE6AF}" type="doc">
      <dgm:prSet loTypeId="urn:microsoft.com/office/officeart/2008/layout/LinedList" loCatId="list" qsTypeId="urn:microsoft.com/office/officeart/2005/8/quickstyle/simple1" qsCatId="simple" csTypeId="urn:microsoft.com/office/officeart/2005/8/colors/colorful2" csCatId="colorful" phldr="1"/>
      <dgm:spPr/>
      <dgm:t>
        <a:bodyPr/>
        <a:lstStyle/>
        <a:p>
          <a:endParaRPr lang="en-US"/>
        </a:p>
      </dgm:t>
    </dgm:pt>
    <dgm:pt modelId="{703A42E1-DAFB-4C4E-B2E3-6A37A16A7A4C}">
      <dgm:prSet/>
      <dgm:spPr/>
      <dgm:t>
        <a:bodyPr/>
        <a:lstStyle/>
        <a:p>
          <a:r>
            <a:rPr lang="en-US" b="1" dirty="0">
              <a:solidFill>
                <a:schemeClr val="tx1"/>
              </a:solidFill>
            </a:rPr>
            <a:t>What is it? </a:t>
          </a:r>
          <a:r>
            <a:rPr lang="en-US" b="0" dirty="0">
              <a:solidFill>
                <a:schemeClr val="tx1"/>
              </a:solidFill>
            </a:rPr>
            <a:t>Dark web monitoring is a service that continuously searches for stolen pieces of data, attempts at fraud and impersonation, planned attacks and exploits, and more within the depths of the dark web.</a:t>
          </a:r>
        </a:p>
        <a:p>
          <a:r>
            <a:rPr lang="en-US" b="1" dirty="0">
              <a:solidFill>
                <a:schemeClr val="tx1"/>
              </a:solidFill>
            </a:rPr>
            <a:t>Why is it important? </a:t>
          </a:r>
          <a:r>
            <a:rPr lang="en-US" b="0" dirty="0">
              <a:solidFill>
                <a:schemeClr val="tx1"/>
              </a:solidFill>
            </a:rPr>
            <a:t>Dark Web Monitoring enables you to gain awareness and take action if you are notified that your information has been found on the dark web.</a:t>
          </a:r>
        </a:p>
        <a:p>
          <a:r>
            <a:rPr lang="en-US" b="1" dirty="0">
              <a:solidFill>
                <a:schemeClr val="tx1"/>
              </a:solidFill>
            </a:rPr>
            <a:t>How will it help improve my organizations security posture? </a:t>
          </a:r>
          <a:r>
            <a:rPr lang="en-US" b="0" dirty="0">
              <a:solidFill>
                <a:schemeClr val="tx1"/>
              </a:solidFill>
            </a:rPr>
            <a:t>Dark Web Monitoring will send alerts whenever a company email address is spotted on the dark web. This will add an additional layer of security to help detect leaked credentials and change/update them</a:t>
          </a:r>
        </a:p>
      </dgm:t>
    </dgm:pt>
    <dgm:pt modelId="{1F6DD3BE-88FE-4CF7-B8DA-3202C0889F72}" type="parTrans" cxnId="{484189F5-7721-493F-8887-0436BEE49C12}">
      <dgm:prSet/>
      <dgm:spPr/>
      <dgm:t>
        <a:bodyPr/>
        <a:lstStyle/>
        <a:p>
          <a:endParaRPr lang="en-US"/>
        </a:p>
      </dgm:t>
    </dgm:pt>
    <dgm:pt modelId="{E9409D1A-85B6-4165-BA7B-0A1C87DC529B}" type="sibTrans" cxnId="{484189F5-7721-493F-8887-0436BEE49C12}">
      <dgm:prSet/>
      <dgm:spPr/>
      <dgm:t>
        <a:bodyPr/>
        <a:lstStyle/>
        <a:p>
          <a:endParaRPr lang="en-US"/>
        </a:p>
      </dgm:t>
    </dgm:pt>
    <dgm:pt modelId="{D859C595-F21F-4857-BE1F-C40E74204635}" type="pres">
      <dgm:prSet presAssocID="{C32D6F52-619B-437A-B71E-F7A7146AE6AF}" presName="vert0" presStyleCnt="0">
        <dgm:presLayoutVars>
          <dgm:dir/>
          <dgm:animOne val="branch"/>
          <dgm:animLvl val="lvl"/>
        </dgm:presLayoutVars>
      </dgm:prSet>
      <dgm:spPr/>
    </dgm:pt>
    <dgm:pt modelId="{E6960A52-2C28-4936-B71C-C6010E891083}" type="pres">
      <dgm:prSet presAssocID="{703A42E1-DAFB-4C4E-B2E3-6A37A16A7A4C}" presName="thickLine" presStyleLbl="alignNode1" presStyleIdx="0" presStyleCnt="1"/>
      <dgm:spPr/>
    </dgm:pt>
    <dgm:pt modelId="{DF48915E-A371-4BA6-9BDB-EE0AD6389654}" type="pres">
      <dgm:prSet presAssocID="{703A42E1-DAFB-4C4E-B2E3-6A37A16A7A4C}" presName="horz1" presStyleCnt="0"/>
      <dgm:spPr/>
    </dgm:pt>
    <dgm:pt modelId="{CAD7D7E6-B57A-43A3-B09A-129179CEEA32}" type="pres">
      <dgm:prSet presAssocID="{703A42E1-DAFB-4C4E-B2E3-6A37A16A7A4C}" presName="tx1" presStyleLbl="revTx" presStyleIdx="0" presStyleCnt="1"/>
      <dgm:spPr/>
    </dgm:pt>
    <dgm:pt modelId="{DB2E8959-9540-4335-BF79-BA76F1921141}" type="pres">
      <dgm:prSet presAssocID="{703A42E1-DAFB-4C4E-B2E3-6A37A16A7A4C}" presName="vert1" presStyleCnt="0"/>
      <dgm:spPr/>
    </dgm:pt>
  </dgm:ptLst>
  <dgm:cxnLst>
    <dgm:cxn modelId="{F0441E72-B18C-4D89-9CB1-017DFC49515B}" type="presOf" srcId="{C32D6F52-619B-437A-B71E-F7A7146AE6AF}" destId="{D859C595-F21F-4857-BE1F-C40E74204635}" srcOrd="0" destOrd="0" presId="urn:microsoft.com/office/officeart/2008/layout/LinedList"/>
    <dgm:cxn modelId="{D0994DA5-6959-4256-AA0E-646E5A276CC4}" type="presOf" srcId="{703A42E1-DAFB-4C4E-B2E3-6A37A16A7A4C}" destId="{CAD7D7E6-B57A-43A3-B09A-129179CEEA32}" srcOrd="0" destOrd="0" presId="urn:microsoft.com/office/officeart/2008/layout/LinedList"/>
    <dgm:cxn modelId="{484189F5-7721-493F-8887-0436BEE49C12}" srcId="{C32D6F52-619B-437A-B71E-F7A7146AE6AF}" destId="{703A42E1-DAFB-4C4E-B2E3-6A37A16A7A4C}" srcOrd="0" destOrd="0" parTransId="{1F6DD3BE-88FE-4CF7-B8DA-3202C0889F72}" sibTransId="{E9409D1A-85B6-4165-BA7B-0A1C87DC529B}"/>
    <dgm:cxn modelId="{D0687566-7B1C-4035-8207-9CDE65CFF96E}" type="presParOf" srcId="{D859C595-F21F-4857-BE1F-C40E74204635}" destId="{E6960A52-2C28-4936-B71C-C6010E891083}" srcOrd="0" destOrd="0" presId="urn:microsoft.com/office/officeart/2008/layout/LinedList"/>
    <dgm:cxn modelId="{C6A8AF85-CEA0-4A78-9781-DAE5BC36FA54}" type="presParOf" srcId="{D859C595-F21F-4857-BE1F-C40E74204635}" destId="{DF48915E-A371-4BA6-9BDB-EE0AD6389654}" srcOrd="1" destOrd="0" presId="urn:microsoft.com/office/officeart/2008/layout/LinedList"/>
    <dgm:cxn modelId="{542ECF12-F9AD-4894-80A9-1A8A7282FE0B}" type="presParOf" srcId="{DF48915E-A371-4BA6-9BDB-EE0AD6389654}" destId="{CAD7D7E6-B57A-43A3-B09A-129179CEEA32}" srcOrd="0" destOrd="0" presId="urn:microsoft.com/office/officeart/2008/layout/LinedList"/>
    <dgm:cxn modelId="{4D2EC50E-264D-4145-9357-ACB3C9055E86}" type="presParOf" srcId="{DF48915E-A371-4BA6-9BDB-EE0AD6389654}" destId="{DB2E8959-9540-4335-BF79-BA76F1921141}"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C32D6F52-619B-437A-B71E-F7A7146AE6AF}" type="doc">
      <dgm:prSet loTypeId="urn:microsoft.com/office/officeart/2008/layout/LinedList" loCatId="list" qsTypeId="urn:microsoft.com/office/officeart/2005/8/quickstyle/simple1" qsCatId="simple" csTypeId="urn:microsoft.com/office/officeart/2005/8/colors/colorful2" csCatId="colorful" phldr="1"/>
      <dgm:spPr/>
      <dgm:t>
        <a:bodyPr/>
        <a:lstStyle/>
        <a:p>
          <a:endParaRPr lang="en-US"/>
        </a:p>
      </dgm:t>
    </dgm:pt>
    <dgm:pt modelId="{703A42E1-DAFB-4C4E-B2E3-6A37A16A7A4C}">
      <dgm:prSet/>
      <dgm:spPr/>
      <dgm:t>
        <a:bodyPr/>
        <a:lstStyle/>
        <a:p>
          <a:r>
            <a:rPr lang="en-US" b="1" dirty="0">
              <a:solidFill>
                <a:schemeClr val="tx1"/>
              </a:solidFill>
            </a:rPr>
            <a:t>What is it? </a:t>
          </a:r>
          <a:r>
            <a:rPr lang="en-US" b="0" dirty="0">
              <a:solidFill>
                <a:schemeClr val="tx1"/>
              </a:solidFill>
            </a:rPr>
            <a:t>Cybersecurity Awareness Training is a continuous process of educating employees and relevant third-party stakeholders on safeguarding a company’s assets, information and data against security threats.</a:t>
          </a:r>
        </a:p>
        <a:p>
          <a:r>
            <a:rPr lang="en-US" b="1" dirty="0">
              <a:solidFill>
                <a:schemeClr val="tx1"/>
              </a:solidFill>
            </a:rPr>
            <a:t>Why is it important? </a:t>
          </a:r>
          <a:r>
            <a:rPr lang="en-US" b="0" dirty="0">
              <a:solidFill>
                <a:schemeClr val="tx1"/>
              </a:solidFill>
            </a:rPr>
            <a:t>Over 60% of all security related incidents are due to human error. Ensuring users are properly trained and knowing how to spot a fake email is critical for any organization.</a:t>
          </a:r>
        </a:p>
        <a:p>
          <a:r>
            <a:rPr lang="en-US" b="1" dirty="0">
              <a:solidFill>
                <a:schemeClr val="tx1"/>
              </a:solidFill>
            </a:rPr>
            <a:t>How will it help improve my organizations security posture? </a:t>
          </a:r>
          <a:r>
            <a:rPr lang="en-US" b="0" dirty="0">
              <a:solidFill>
                <a:schemeClr val="tx1"/>
              </a:solidFill>
            </a:rPr>
            <a:t>Having users properly trained eliminates your organizations risk of being breached or having a data leak by more than half.</a:t>
          </a:r>
        </a:p>
      </dgm:t>
    </dgm:pt>
    <dgm:pt modelId="{1F6DD3BE-88FE-4CF7-B8DA-3202C0889F72}" type="parTrans" cxnId="{484189F5-7721-493F-8887-0436BEE49C12}">
      <dgm:prSet/>
      <dgm:spPr/>
      <dgm:t>
        <a:bodyPr/>
        <a:lstStyle/>
        <a:p>
          <a:endParaRPr lang="en-US"/>
        </a:p>
      </dgm:t>
    </dgm:pt>
    <dgm:pt modelId="{E9409D1A-85B6-4165-BA7B-0A1C87DC529B}" type="sibTrans" cxnId="{484189F5-7721-493F-8887-0436BEE49C12}">
      <dgm:prSet/>
      <dgm:spPr/>
      <dgm:t>
        <a:bodyPr/>
        <a:lstStyle/>
        <a:p>
          <a:endParaRPr lang="en-US"/>
        </a:p>
      </dgm:t>
    </dgm:pt>
    <dgm:pt modelId="{D859C595-F21F-4857-BE1F-C40E74204635}" type="pres">
      <dgm:prSet presAssocID="{C32D6F52-619B-437A-B71E-F7A7146AE6AF}" presName="vert0" presStyleCnt="0">
        <dgm:presLayoutVars>
          <dgm:dir/>
          <dgm:animOne val="branch"/>
          <dgm:animLvl val="lvl"/>
        </dgm:presLayoutVars>
      </dgm:prSet>
      <dgm:spPr/>
    </dgm:pt>
    <dgm:pt modelId="{E6960A52-2C28-4936-B71C-C6010E891083}" type="pres">
      <dgm:prSet presAssocID="{703A42E1-DAFB-4C4E-B2E3-6A37A16A7A4C}" presName="thickLine" presStyleLbl="alignNode1" presStyleIdx="0" presStyleCnt="1"/>
      <dgm:spPr/>
    </dgm:pt>
    <dgm:pt modelId="{DF48915E-A371-4BA6-9BDB-EE0AD6389654}" type="pres">
      <dgm:prSet presAssocID="{703A42E1-DAFB-4C4E-B2E3-6A37A16A7A4C}" presName="horz1" presStyleCnt="0"/>
      <dgm:spPr/>
    </dgm:pt>
    <dgm:pt modelId="{CAD7D7E6-B57A-43A3-B09A-129179CEEA32}" type="pres">
      <dgm:prSet presAssocID="{703A42E1-DAFB-4C4E-B2E3-6A37A16A7A4C}" presName="tx1" presStyleLbl="revTx" presStyleIdx="0" presStyleCnt="1"/>
      <dgm:spPr/>
    </dgm:pt>
    <dgm:pt modelId="{DB2E8959-9540-4335-BF79-BA76F1921141}" type="pres">
      <dgm:prSet presAssocID="{703A42E1-DAFB-4C4E-B2E3-6A37A16A7A4C}" presName="vert1" presStyleCnt="0"/>
      <dgm:spPr/>
    </dgm:pt>
  </dgm:ptLst>
  <dgm:cxnLst>
    <dgm:cxn modelId="{F0441E72-B18C-4D89-9CB1-017DFC49515B}" type="presOf" srcId="{C32D6F52-619B-437A-B71E-F7A7146AE6AF}" destId="{D859C595-F21F-4857-BE1F-C40E74204635}" srcOrd="0" destOrd="0" presId="urn:microsoft.com/office/officeart/2008/layout/LinedList"/>
    <dgm:cxn modelId="{D0994DA5-6959-4256-AA0E-646E5A276CC4}" type="presOf" srcId="{703A42E1-DAFB-4C4E-B2E3-6A37A16A7A4C}" destId="{CAD7D7E6-B57A-43A3-B09A-129179CEEA32}" srcOrd="0" destOrd="0" presId="urn:microsoft.com/office/officeart/2008/layout/LinedList"/>
    <dgm:cxn modelId="{484189F5-7721-493F-8887-0436BEE49C12}" srcId="{C32D6F52-619B-437A-B71E-F7A7146AE6AF}" destId="{703A42E1-DAFB-4C4E-B2E3-6A37A16A7A4C}" srcOrd="0" destOrd="0" parTransId="{1F6DD3BE-88FE-4CF7-B8DA-3202C0889F72}" sibTransId="{E9409D1A-85B6-4165-BA7B-0A1C87DC529B}"/>
    <dgm:cxn modelId="{D0687566-7B1C-4035-8207-9CDE65CFF96E}" type="presParOf" srcId="{D859C595-F21F-4857-BE1F-C40E74204635}" destId="{E6960A52-2C28-4936-B71C-C6010E891083}" srcOrd="0" destOrd="0" presId="urn:microsoft.com/office/officeart/2008/layout/LinedList"/>
    <dgm:cxn modelId="{C6A8AF85-CEA0-4A78-9781-DAE5BC36FA54}" type="presParOf" srcId="{D859C595-F21F-4857-BE1F-C40E74204635}" destId="{DF48915E-A371-4BA6-9BDB-EE0AD6389654}" srcOrd="1" destOrd="0" presId="urn:microsoft.com/office/officeart/2008/layout/LinedList"/>
    <dgm:cxn modelId="{542ECF12-F9AD-4894-80A9-1A8A7282FE0B}" type="presParOf" srcId="{DF48915E-A371-4BA6-9BDB-EE0AD6389654}" destId="{CAD7D7E6-B57A-43A3-B09A-129179CEEA32}" srcOrd="0" destOrd="0" presId="urn:microsoft.com/office/officeart/2008/layout/LinedList"/>
    <dgm:cxn modelId="{4D2EC50E-264D-4145-9357-ACB3C9055E86}" type="presParOf" srcId="{DF48915E-A371-4BA6-9BDB-EE0AD6389654}" destId="{DB2E8959-9540-4335-BF79-BA76F1921141}"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C32D6F52-619B-437A-B71E-F7A7146AE6AF}" type="doc">
      <dgm:prSet loTypeId="urn:microsoft.com/office/officeart/2008/layout/LinedList" loCatId="list" qsTypeId="urn:microsoft.com/office/officeart/2005/8/quickstyle/simple1" qsCatId="simple" csTypeId="urn:microsoft.com/office/officeart/2005/8/colors/colorful2" csCatId="colorful" phldr="1"/>
      <dgm:spPr/>
      <dgm:t>
        <a:bodyPr/>
        <a:lstStyle/>
        <a:p>
          <a:endParaRPr lang="en-US"/>
        </a:p>
      </dgm:t>
    </dgm:pt>
    <dgm:pt modelId="{703A42E1-DAFB-4C4E-B2E3-6A37A16A7A4C}">
      <dgm:prSet/>
      <dgm:spPr/>
      <dgm:t>
        <a:bodyPr/>
        <a:lstStyle/>
        <a:p>
          <a:r>
            <a:rPr lang="en-US" b="1" dirty="0">
              <a:solidFill>
                <a:schemeClr val="tx1"/>
              </a:solidFill>
            </a:rPr>
            <a:t>What is it? </a:t>
          </a:r>
          <a:r>
            <a:rPr lang="en-US" b="0" dirty="0">
              <a:solidFill>
                <a:schemeClr val="tx1"/>
              </a:solidFill>
            </a:rPr>
            <a:t>A dedicated dashboard where we will store the results of your security assessments for ease of access.</a:t>
          </a:r>
        </a:p>
        <a:p>
          <a:r>
            <a:rPr lang="en-US" b="1" dirty="0">
              <a:solidFill>
                <a:schemeClr val="tx1"/>
              </a:solidFill>
            </a:rPr>
            <a:t>Why is it important? </a:t>
          </a:r>
          <a:r>
            <a:rPr lang="en-US" b="0" dirty="0">
              <a:solidFill>
                <a:schemeClr val="tx1"/>
              </a:solidFill>
            </a:rPr>
            <a:t>There will be no more searching through emails to find the results of a previous test. All results will be stored in a central secure location</a:t>
          </a:r>
        </a:p>
        <a:p>
          <a:r>
            <a:rPr lang="en-US" b="1" dirty="0">
              <a:solidFill>
                <a:schemeClr val="tx1"/>
              </a:solidFill>
            </a:rPr>
            <a:t>How will it help improve my organizations security posture? </a:t>
          </a:r>
          <a:r>
            <a:rPr lang="en-US" b="0" dirty="0">
              <a:solidFill>
                <a:schemeClr val="tx1"/>
              </a:solidFill>
            </a:rPr>
            <a:t>This will allow your organization to have a central secure location where all of your security reports will be stored.</a:t>
          </a:r>
        </a:p>
      </dgm:t>
    </dgm:pt>
    <dgm:pt modelId="{1F6DD3BE-88FE-4CF7-B8DA-3202C0889F72}" type="parTrans" cxnId="{484189F5-7721-493F-8887-0436BEE49C12}">
      <dgm:prSet/>
      <dgm:spPr/>
      <dgm:t>
        <a:bodyPr/>
        <a:lstStyle/>
        <a:p>
          <a:endParaRPr lang="en-US"/>
        </a:p>
      </dgm:t>
    </dgm:pt>
    <dgm:pt modelId="{E9409D1A-85B6-4165-BA7B-0A1C87DC529B}" type="sibTrans" cxnId="{484189F5-7721-493F-8887-0436BEE49C12}">
      <dgm:prSet/>
      <dgm:spPr/>
      <dgm:t>
        <a:bodyPr/>
        <a:lstStyle/>
        <a:p>
          <a:endParaRPr lang="en-US"/>
        </a:p>
      </dgm:t>
    </dgm:pt>
    <dgm:pt modelId="{D859C595-F21F-4857-BE1F-C40E74204635}" type="pres">
      <dgm:prSet presAssocID="{C32D6F52-619B-437A-B71E-F7A7146AE6AF}" presName="vert0" presStyleCnt="0">
        <dgm:presLayoutVars>
          <dgm:dir/>
          <dgm:animOne val="branch"/>
          <dgm:animLvl val="lvl"/>
        </dgm:presLayoutVars>
      </dgm:prSet>
      <dgm:spPr/>
    </dgm:pt>
    <dgm:pt modelId="{E6960A52-2C28-4936-B71C-C6010E891083}" type="pres">
      <dgm:prSet presAssocID="{703A42E1-DAFB-4C4E-B2E3-6A37A16A7A4C}" presName="thickLine" presStyleLbl="alignNode1" presStyleIdx="0" presStyleCnt="1"/>
      <dgm:spPr/>
    </dgm:pt>
    <dgm:pt modelId="{DF48915E-A371-4BA6-9BDB-EE0AD6389654}" type="pres">
      <dgm:prSet presAssocID="{703A42E1-DAFB-4C4E-B2E3-6A37A16A7A4C}" presName="horz1" presStyleCnt="0"/>
      <dgm:spPr/>
    </dgm:pt>
    <dgm:pt modelId="{CAD7D7E6-B57A-43A3-B09A-129179CEEA32}" type="pres">
      <dgm:prSet presAssocID="{703A42E1-DAFB-4C4E-B2E3-6A37A16A7A4C}" presName="tx1" presStyleLbl="revTx" presStyleIdx="0" presStyleCnt="1"/>
      <dgm:spPr/>
    </dgm:pt>
    <dgm:pt modelId="{DB2E8959-9540-4335-BF79-BA76F1921141}" type="pres">
      <dgm:prSet presAssocID="{703A42E1-DAFB-4C4E-B2E3-6A37A16A7A4C}" presName="vert1" presStyleCnt="0"/>
      <dgm:spPr/>
    </dgm:pt>
  </dgm:ptLst>
  <dgm:cxnLst>
    <dgm:cxn modelId="{F0441E72-B18C-4D89-9CB1-017DFC49515B}" type="presOf" srcId="{C32D6F52-619B-437A-B71E-F7A7146AE6AF}" destId="{D859C595-F21F-4857-BE1F-C40E74204635}" srcOrd="0" destOrd="0" presId="urn:microsoft.com/office/officeart/2008/layout/LinedList"/>
    <dgm:cxn modelId="{D0994DA5-6959-4256-AA0E-646E5A276CC4}" type="presOf" srcId="{703A42E1-DAFB-4C4E-B2E3-6A37A16A7A4C}" destId="{CAD7D7E6-B57A-43A3-B09A-129179CEEA32}" srcOrd="0" destOrd="0" presId="urn:microsoft.com/office/officeart/2008/layout/LinedList"/>
    <dgm:cxn modelId="{484189F5-7721-493F-8887-0436BEE49C12}" srcId="{C32D6F52-619B-437A-B71E-F7A7146AE6AF}" destId="{703A42E1-DAFB-4C4E-B2E3-6A37A16A7A4C}" srcOrd="0" destOrd="0" parTransId="{1F6DD3BE-88FE-4CF7-B8DA-3202C0889F72}" sibTransId="{E9409D1A-85B6-4165-BA7B-0A1C87DC529B}"/>
    <dgm:cxn modelId="{D0687566-7B1C-4035-8207-9CDE65CFF96E}" type="presParOf" srcId="{D859C595-F21F-4857-BE1F-C40E74204635}" destId="{E6960A52-2C28-4936-B71C-C6010E891083}" srcOrd="0" destOrd="0" presId="urn:microsoft.com/office/officeart/2008/layout/LinedList"/>
    <dgm:cxn modelId="{C6A8AF85-CEA0-4A78-9781-DAE5BC36FA54}" type="presParOf" srcId="{D859C595-F21F-4857-BE1F-C40E74204635}" destId="{DF48915E-A371-4BA6-9BDB-EE0AD6389654}" srcOrd="1" destOrd="0" presId="urn:microsoft.com/office/officeart/2008/layout/LinedList"/>
    <dgm:cxn modelId="{542ECF12-F9AD-4894-80A9-1A8A7282FE0B}" type="presParOf" srcId="{DF48915E-A371-4BA6-9BDB-EE0AD6389654}" destId="{CAD7D7E6-B57A-43A3-B09A-129179CEEA32}" srcOrd="0" destOrd="0" presId="urn:microsoft.com/office/officeart/2008/layout/LinedList"/>
    <dgm:cxn modelId="{4D2EC50E-264D-4145-9357-ACB3C9055E86}" type="presParOf" srcId="{DF48915E-A371-4BA6-9BDB-EE0AD6389654}" destId="{DB2E8959-9540-4335-BF79-BA76F1921141}"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C32D6F52-619B-437A-B71E-F7A7146AE6AF}" type="doc">
      <dgm:prSet loTypeId="urn:microsoft.com/office/officeart/2008/layout/LinedList" loCatId="list" qsTypeId="urn:microsoft.com/office/officeart/2005/8/quickstyle/simple1" qsCatId="simple" csTypeId="urn:microsoft.com/office/officeart/2005/8/colors/colorful2" csCatId="colorful" phldr="1"/>
      <dgm:spPr/>
      <dgm:t>
        <a:bodyPr/>
        <a:lstStyle/>
        <a:p>
          <a:endParaRPr lang="en-US"/>
        </a:p>
      </dgm:t>
    </dgm:pt>
    <dgm:pt modelId="{703A42E1-DAFB-4C4E-B2E3-6A37A16A7A4C}">
      <dgm:prSet/>
      <dgm:spPr/>
      <dgm:t>
        <a:bodyPr/>
        <a:lstStyle/>
        <a:p>
          <a:r>
            <a:rPr lang="en-US" b="1" dirty="0">
              <a:solidFill>
                <a:schemeClr val="tx1"/>
              </a:solidFill>
            </a:rPr>
            <a:t>What is it? </a:t>
          </a:r>
          <a:r>
            <a:rPr lang="en-US" b="0" dirty="0">
              <a:solidFill>
                <a:schemeClr val="tx1"/>
              </a:solidFill>
            </a:rPr>
            <a:t>A dedicated dashboard that gives you an overall score of your internal security posture</a:t>
          </a:r>
        </a:p>
        <a:p>
          <a:r>
            <a:rPr lang="en-US" b="1" dirty="0">
              <a:solidFill>
                <a:schemeClr val="tx1"/>
              </a:solidFill>
            </a:rPr>
            <a:t>Why is it important? </a:t>
          </a:r>
          <a:r>
            <a:rPr lang="en-US" b="0" dirty="0">
              <a:solidFill>
                <a:schemeClr val="tx1"/>
              </a:solidFill>
            </a:rPr>
            <a:t>The centralized dashboard will help show your organizations strengths and areas that need to be improved on</a:t>
          </a:r>
        </a:p>
        <a:p>
          <a:r>
            <a:rPr lang="en-US" b="1" dirty="0">
              <a:solidFill>
                <a:schemeClr val="tx1"/>
              </a:solidFill>
            </a:rPr>
            <a:t>How will it help improve my organizations security posture? </a:t>
          </a:r>
          <a:r>
            <a:rPr lang="en-US" b="0" dirty="0">
              <a:solidFill>
                <a:schemeClr val="tx1"/>
              </a:solidFill>
            </a:rPr>
            <a:t>The dashboard will allow you to see any glaring security issues in your organization. The information listed in your personalized dashboard will also help provide evidence if requested by your Cybersecurity Insurance provider.</a:t>
          </a:r>
        </a:p>
      </dgm:t>
    </dgm:pt>
    <dgm:pt modelId="{1F6DD3BE-88FE-4CF7-B8DA-3202C0889F72}" type="parTrans" cxnId="{484189F5-7721-493F-8887-0436BEE49C12}">
      <dgm:prSet/>
      <dgm:spPr/>
      <dgm:t>
        <a:bodyPr/>
        <a:lstStyle/>
        <a:p>
          <a:endParaRPr lang="en-US"/>
        </a:p>
      </dgm:t>
    </dgm:pt>
    <dgm:pt modelId="{E9409D1A-85B6-4165-BA7B-0A1C87DC529B}" type="sibTrans" cxnId="{484189F5-7721-493F-8887-0436BEE49C12}">
      <dgm:prSet/>
      <dgm:spPr/>
      <dgm:t>
        <a:bodyPr/>
        <a:lstStyle/>
        <a:p>
          <a:endParaRPr lang="en-US"/>
        </a:p>
      </dgm:t>
    </dgm:pt>
    <dgm:pt modelId="{D859C595-F21F-4857-BE1F-C40E74204635}" type="pres">
      <dgm:prSet presAssocID="{C32D6F52-619B-437A-B71E-F7A7146AE6AF}" presName="vert0" presStyleCnt="0">
        <dgm:presLayoutVars>
          <dgm:dir/>
          <dgm:animOne val="branch"/>
          <dgm:animLvl val="lvl"/>
        </dgm:presLayoutVars>
      </dgm:prSet>
      <dgm:spPr/>
    </dgm:pt>
    <dgm:pt modelId="{E6960A52-2C28-4936-B71C-C6010E891083}" type="pres">
      <dgm:prSet presAssocID="{703A42E1-DAFB-4C4E-B2E3-6A37A16A7A4C}" presName="thickLine" presStyleLbl="alignNode1" presStyleIdx="0" presStyleCnt="1"/>
      <dgm:spPr/>
    </dgm:pt>
    <dgm:pt modelId="{DF48915E-A371-4BA6-9BDB-EE0AD6389654}" type="pres">
      <dgm:prSet presAssocID="{703A42E1-DAFB-4C4E-B2E3-6A37A16A7A4C}" presName="horz1" presStyleCnt="0"/>
      <dgm:spPr/>
    </dgm:pt>
    <dgm:pt modelId="{CAD7D7E6-B57A-43A3-B09A-129179CEEA32}" type="pres">
      <dgm:prSet presAssocID="{703A42E1-DAFB-4C4E-B2E3-6A37A16A7A4C}" presName="tx1" presStyleLbl="revTx" presStyleIdx="0" presStyleCnt="1"/>
      <dgm:spPr/>
    </dgm:pt>
    <dgm:pt modelId="{DB2E8959-9540-4335-BF79-BA76F1921141}" type="pres">
      <dgm:prSet presAssocID="{703A42E1-DAFB-4C4E-B2E3-6A37A16A7A4C}" presName="vert1" presStyleCnt="0"/>
      <dgm:spPr/>
    </dgm:pt>
  </dgm:ptLst>
  <dgm:cxnLst>
    <dgm:cxn modelId="{F0441E72-B18C-4D89-9CB1-017DFC49515B}" type="presOf" srcId="{C32D6F52-619B-437A-B71E-F7A7146AE6AF}" destId="{D859C595-F21F-4857-BE1F-C40E74204635}" srcOrd="0" destOrd="0" presId="urn:microsoft.com/office/officeart/2008/layout/LinedList"/>
    <dgm:cxn modelId="{D0994DA5-6959-4256-AA0E-646E5A276CC4}" type="presOf" srcId="{703A42E1-DAFB-4C4E-B2E3-6A37A16A7A4C}" destId="{CAD7D7E6-B57A-43A3-B09A-129179CEEA32}" srcOrd="0" destOrd="0" presId="urn:microsoft.com/office/officeart/2008/layout/LinedList"/>
    <dgm:cxn modelId="{484189F5-7721-493F-8887-0436BEE49C12}" srcId="{C32D6F52-619B-437A-B71E-F7A7146AE6AF}" destId="{703A42E1-DAFB-4C4E-B2E3-6A37A16A7A4C}" srcOrd="0" destOrd="0" parTransId="{1F6DD3BE-88FE-4CF7-B8DA-3202C0889F72}" sibTransId="{E9409D1A-85B6-4165-BA7B-0A1C87DC529B}"/>
    <dgm:cxn modelId="{D0687566-7B1C-4035-8207-9CDE65CFF96E}" type="presParOf" srcId="{D859C595-F21F-4857-BE1F-C40E74204635}" destId="{E6960A52-2C28-4936-B71C-C6010E891083}" srcOrd="0" destOrd="0" presId="urn:microsoft.com/office/officeart/2008/layout/LinedList"/>
    <dgm:cxn modelId="{C6A8AF85-CEA0-4A78-9781-DAE5BC36FA54}" type="presParOf" srcId="{D859C595-F21F-4857-BE1F-C40E74204635}" destId="{DF48915E-A371-4BA6-9BDB-EE0AD6389654}" srcOrd="1" destOrd="0" presId="urn:microsoft.com/office/officeart/2008/layout/LinedList"/>
    <dgm:cxn modelId="{542ECF12-F9AD-4894-80A9-1A8A7282FE0B}" type="presParOf" srcId="{DF48915E-A371-4BA6-9BDB-EE0AD6389654}" destId="{CAD7D7E6-B57A-43A3-B09A-129179CEEA32}" srcOrd="0" destOrd="0" presId="urn:microsoft.com/office/officeart/2008/layout/LinedList"/>
    <dgm:cxn modelId="{4D2EC50E-264D-4145-9357-ACB3C9055E86}" type="presParOf" srcId="{DF48915E-A371-4BA6-9BDB-EE0AD6389654}" destId="{DB2E8959-9540-4335-BF79-BA76F1921141}"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02B26BB-9287-4E3C-8CC0-16B40888C666}">
      <dsp:nvSpPr>
        <dsp:cNvPr id="0" name=""/>
        <dsp:cNvSpPr/>
      </dsp:nvSpPr>
      <dsp:spPr>
        <a:xfrm>
          <a:off x="0" y="623"/>
          <a:ext cx="6492875"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CE60AB3-3EB5-43A1-A15F-5521837A48D2}">
      <dsp:nvSpPr>
        <dsp:cNvPr id="0" name=""/>
        <dsp:cNvSpPr/>
      </dsp:nvSpPr>
      <dsp:spPr>
        <a:xfrm>
          <a:off x="0" y="623"/>
          <a:ext cx="6492875" cy="51041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7150" tIns="57150" rIns="57150" bIns="57150" numCol="1" spcCol="1270" anchor="t" anchorCtr="0">
          <a:noAutofit/>
        </a:bodyPr>
        <a:lstStyle/>
        <a:p>
          <a:pPr marL="0" lvl="0" indent="0" algn="l" defTabSz="666750">
            <a:lnSpc>
              <a:spcPct val="90000"/>
            </a:lnSpc>
            <a:spcBef>
              <a:spcPct val="0"/>
            </a:spcBef>
            <a:spcAft>
              <a:spcPct val="35000"/>
            </a:spcAft>
            <a:buNone/>
          </a:pPr>
          <a:r>
            <a:rPr lang="en-US" sz="1500" kern="1200" dirty="0"/>
            <a:t>Prerequisite: The client MUST have Blackpoint Cyber + OS Hardening (</a:t>
          </a:r>
          <a:r>
            <a:rPr lang="en-US" sz="1500" kern="1200" dirty="0" err="1"/>
            <a:t>Thirdwall</a:t>
          </a:r>
          <a:r>
            <a:rPr lang="en-US" sz="1500" kern="1200" dirty="0"/>
            <a:t>)</a:t>
          </a:r>
        </a:p>
      </dsp:txBody>
      <dsp:txXfrm>
        <a:off x="0" y="623"/>
        <a:ext cx="6492875" cy="510415"/>
      </dsp:txXfrm>
    </dsp:sp>
    <dsp:sp modelId="{FD1D0A04-3797-491D-BF30-92B0BBB84531}">
      <dsp:nvSpPr>
        <dsp:cNvPr id="0" name=""/>
        <dsp:cNvSpPr/>
      </dsp:nvSpPr>
      <dsp:spPr>
        <a:xfrm>
          <a:off x="0" y="511038"/>
          <a:ext cx="6492875" cy="0"/>
        </a:xfrm>
        <a:prstGeom prst="line">
          <a:avLst/>
        </a:prstGeom>
        <a:solidFill>
          <a:schemeClr val="accent2">
            <a:hueOff val="-161707"/>
            <a:satOff val="-9325"/>
            <a:lumOff val="959"/>
            <a:alphaOff val="0"/>
          </a:schemeClr>
        </a:solidFill>
        <a:ln w="12700" cap="flat" cmpd="sng" algn="ctr">
          <a:solidFill>
            <a:schemeClr val="accent2">
              <a:hueOff val="-161707"/>
              <a:satOff val="-9325"/>
              <a:lumOff val="959"/>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1447AEA-0B76-4CE1-9595-5D3205DEA723}">
      <dsp:nvSpPr>
        <dsp:cNvPr id="0" name=""/>
        <dsp:cNvSpPr/>
      </dsp:nvSpPr>
      <dsp:spPr>
        <a:xfrm>
          <a:off x="0" y="511038"/>
          <a:ext cx="6492875" cy="51041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7150" tIns="57150" rIns="57150" bIns="57150" numCol="1" spcCol="1270" anchor="t" anchorCtr="0">
          <a:noAutofit/>
        </a:bodyPr>
        <a:lstStyle/>
        <a:p>
          <a:pPr marL="0" lvl="0" indent="0" algn="l" defTabSz="666750">
            <a:lnSpc>
              <a:spcPct val="90000"/>
            </a:lnSpc>
            <a:spcBef>
              <a:spcPct val="0"/>
            </a:spcBef>
            <a:spcAft>
              <a:spcPct val="35000"/>
            </a:spcAft>
            <a:buNone/>
          </a:pPr>
          <a:r>
            <a:rPr lang="en-US" sz="1500" kern="1200" dirty="0"/>
            <a:t>Annual Internal and External Vulnerability Assessment</a:t>
          </a:r>
        </a:p>
      </dsp:txBody>
      <dsp:txXfrm>
        <a:off x="0" y="511038"/>
        <a:ext cx="6492875" cy="510415"/>
      </dsp:txXfrm>
    </dsp:sp>
    <dsp:sp modelId="{9FE42AB6-233F-45CD-B18A-95C090D48F8F}">
      <dsp:nvSpPr>
        <dsp:cNvPr id="0" name=""/>
        <dsp:cNvSpPr/>
      </dsp:nvSpPr>
      <dsp:spPr>
        <a:xfrm>
          <a:off x="0" y="1021453"/>
          <a:ext cx="6492875" cy="0"/>
        </a:xfrm>
        <a:prstGeom prst="line">
          <a:avLst/>
        </a:prstGeom>
        <a:solidFill>
          <a:schemeClr val="accent2">
            <a:hueOff val="-323414"/>
            <a:satOff val="-18651"/>
            <a:lumOff val="1917"/>
            <a:alphaOff val="0"/>
          </a:schemeClr>
        </a:solidFill>
        <a:ln w="12700" cap="flat" cmpd="sng" algn="ctr">
          <a:solidFill>
            <a:schemeClr val="accent2">
              <a:hueOff val="-323414"/>
              <a:satOff val="-18651"/>
              <a:lumOff val="1917"/>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805DE17-38DB-4E02-BE4E-903FB5CE35A5}">
      <dsp:nvSpPr>
        <dsp:cNvPr id="0" name=""/>
        <dsp:cNvSpPr/>
      </dsp:nvSpPr>
      <dsp:spPr>
        <a:xfrm>
          <a:off x="0" y="1021453"/>
          <a:ext cx="6492875" cy="51041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7150" tIns="57150" rIns="57150" bIns="57150" numCol="1" spcCol="1270" anchor="t" anchorCtr="0">
          <a:noAutofit/>
        </a:bodyPr>
        <a:lstStyle/>
        <a:p>
          <a:pPr marL="0" lvl="0" indent="0" algn="l" defTabSz="666750">
            <a:lnSpc>
              <a:spcPct val="90000"/>
            </a:lnSpc>
            <a:spcBef>
              <a:spcPct val="0"/>
            </a:spcBef>
            <a:spcAft>
              <a:spcPct val="35000"/>
            </a:spcAft>
            <a:buNone/>
          </a:pPr>
          <a:r>
            <a:rPr lang="en-US" sz="1500" kern="1200" dirty="0"/>
            <a:t>Annual Automated Penetration Test</a:t>
          </a:r>
        </a:p>
      </dsp:txBody>
      <dsp:txXfrm>
        <a:off x="0" y="1021453"/>
        <a:ext cx="6492875" cy="510415"/>
      </dsp:txXfrm>
    </dsp:sp>
    <dsp:sp modelId="{BF96BCA2-0CC8-4FA1-9ADC-3D0C716513F6}">
      <dsp:nvSpPr>
        <dsp:cNvPr id="0" name=""/>
        <dsp:cNvSpPr/>
      </dsp:nvSpPr>
      <dsp:spPr>
        <a:xfrm>
          <a:off x="0" y="1531869"/>
          <a:ext cx="6492875" cy="0"/>
        </a:xfrm>
        <a:prstGeom prst="line">
          <a:avLst/>
        </a:prstGeom>
        <a:solidFill>
          <a:schemeClr val="accent2">
            <a:hueOff val="-485121"/>
            <a:satOff val="-27976"/>
            <a:lumOff val="2876"/>
            <a:alphaOff val="0"/>
          </a:schemeClr>
        </a:solidFill>
        <a:ln w="12700" cap="flat" cmpd="sng" algn="ctr">
          <a:solidFill>
            <a:schemeClr val="accent2">
              <a:hueOff val="-485121"/>
              <a:satOff val="-27976"/>
              <a:lumOff val="2876"/>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E99578B-2AF7-44CB-9CD6-50D15528B1CF}">
      <dsp:nvSpPr>
        <dsp:cNvPr id="0" name=""/>
        <dsp:cNvSpPr/>
      </dsp:nvSpPr>
      <dsp:spPr>
        <a:xfrm>
          <a:off x="0" y="1531869"/>
          <a:ext cx="6492875" cy="51041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7150" tIns="57150" rIns="57150" bIns="57150" numCol="1" spcCol="1270" anchor="t" anchorCtr="0">
          <a:noAutofit/>
        </a:bodyPr>
        <a:lstStyle/>
        <a:p>
          <a:pPr marL="0" lvl="0" indent="0" algn="l" defTabSz="666750">
            <a:lnSpc>
              <a:spcPct val="90000"/>
            </a:lnSpc>
            <a:spcBef>
              <a:spcPct val="0"/>
            </a:spcBef>
            <a:spcAft>
              <a:spcPct val="35000"/>
            </a:spcAft>
            <a:buNone/>
          </a:pPr>
          <a:r>
            <a:rPr lang="en-US" sz="1500" kern="1200" dirty="0"/>
            <a:t>Backup/Restore Validation</a:t>
          </a:r>
        </a:p>
      </dsp:txBody>
      <dsp:txXfrm>
        <a:off x="0" y="1531869"/>
        <a:ext cx="6492875" cy="510415"/>
      </dsp:txXfrm>
    </dsp:sp>
    <dsp:sp modelId="{6B33DE01-172B-451C-9FF7-CAEB936D4F86}">
      <dsp:nvSpPr>
        <dsp:cNvPr id="0" name=""/>
        <dsp:cNvSpPr/>
      </dsp:nvSpPr>
      <dsp:spPr>
        <a:xfrm>
          <a:off x="0" y="2042284"/>
          <a:ext cx="6492875" cy="0"/>
        </a:xfrm>
        <a:prstGeom prst="line">
          <a:avLst/>
        </a:prstGeom>
        <a:solidFill>
          <a:schemeClr val="accent2">
            <a:hueOff val="-646828"/>
            <a:satOff val="-37301"/>
            <a:lumOff val="3835"/>
            <a:alphaOff val="0"/>
          </a:schemeClr>
        </a:solidFill>
        <a:ln w="12700" cap="flat" cmpd="sng" algn="ctr">
          <a:solidFill>
            <a:schemeClr val="accent2">
              <a:hueOff val="-646828"/>
              <a:satOff val="-37301"/>
              <a:lumOff val="3835"/>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884C42D-AF7E-4491-95EB-675EB2EFB2B8}">
      <dsp:nvSpPr>
        <dsp:cNvPr id="0" name=""/>
        <dsp:cNvSpPr/>
      </dsp:nvSpPr>
      <dsp:spPr>
        <a:xfrm>
          <a:off x="0" y="2042284"/>
          <a:ext cx="6492875" cy="51041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7150" tIns="57150" rIns="57150" bIns="57150" numCol="1" spcCol="1270" anchor="t" anchorCtr="0">
          <a:noAutofit/>
        </a:bodyPr>
        <a:lstStyle/>
        <a:p>
          <a:pPr marL="0" lvl="0" indent="0" algn="l" defTabSz="666750">
            <a:lnSpc>
              <a:spcPct val="90000"/>
            </a:lnSpc>
            <a:spcBef>
              <a:spcPct val="0"/>
            </a:spcBef>
            <a:spcAft>
              <a:spcPct val="35000"/>
            </a:spcAft>
            <a:buNone/>
          </a:pPr>
          <a:r>
            <a:rPr lang="en-US" sz="1500" kern="1200" dirty="0"/>
            <a:t>Dark web monitoring</a:t>
          </a:r>
        </a:p>
      </dsp:txBody>
      <dsp:txXfrm>
        <a:off x="0" y="2042284"/>
        <a:ext cx="6492875" cy="510415"/>
      </dsp:txXfrm>
    </dsp:sp>
    <dsp:sp modelId="{2C991A22-67AA-4F22-83DD-70D3691C4B8E}">
      <dsp:nvSpPr>
        <dsp:cNvPr id="0" name=""/>
        <dsp:cNvSpPr/>
      </dsp:nvSpPr>
      <dsp:spPr>
        <a:xfrm>
          <a:off x="0" y="2552700"/>
          <a:ext cx="6492875" cy="0"/>
        </a:xfrm>
        <a:prstGeom prst="line">
          <a:avLst/>
        </a:prstGeom>
        <a:solidFill>
          <a:schemeClr val="accent2">
            <a:hueOff val="-808535"/>
            <a:satOff val="-46627"/>
            <a:lumOff val="4793"/>
            <a:alphaOff val="0"/>
          </a:schemeClr>
        </a:solidFill>
        <a:ln w="12700" cap="flat" cmpd="sng" algn="ctr">
          <a:solidFill>
            <a:schemeClr val="accent2">
              <a:hueOff val="-808535"/>
              <a:satOff val="-46627"/>
              <a:lumOff val="4793"/>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DAEEAE2-21F1-4024-96A2-2FFCB11237EC}">
      <dsp:nvSpPr>
        <dsp:cNvPr id="0" name=""/>
        <dsp:cNvSpPr/>
      </dsp:nvSpPr>
      <dsp:spPr>
        <a:xfrm>
          <a:off x="0" y="2552700"/>
          <a:ext cx="6492875" cy="51041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7150" tIns="57150" rIns="57150" bIns="57150" numCol="1" spcCol="1270" anchor="t" anchorCtr="0">
          <a:noAutofit/>
        </a:bodyPr>
        <a:lstStyle/>
        <a:p>
          <a:pPr marL="0" lvl="0" indent="0" algn="l" defTabSz="666750">
            <a:lnSpc>
              <a:spcPct val="90000"/>
            </a:lnSpc>
            <a:spcBef>
              <a:spcPct val="0"/>
            </a:spcBef>
            <a:spcAft>
              <a:spcPct val="35000"/>
            </a:spcAft>
            <a:buNone/>
          </a:pPr>
          <a:r>
            <a:rPr lang="en-US" sz="1500" kern="1200" dirty="0"/>
            <a:t>Cybersecurity Awareness Training</a:t>
          </a:r>
        </a:p>
      </dsp:txBody>
      <dsp:txXfrm>
        <a:off x="0" y="2552700"/>
        <a:ext cx="6492875" cy="510415"/>
      </dsp:txXfrm>
    </dsp:sp>
    <dsp:sp modelId="{F41A3BEE-D399-4D6B-A833-8E7371C73BE5}">
      <dsp:nvSpPr>
        <dsp:cNvPr id="0" name=""/>
        <dsp:cNvSpPr/>
      </dsp:nvSpPr>
      <dsp:spPr>
        <a:xfrm>
          <a:off x="0" y="3063115"/>
          <a:ext cx="6492875" cy="0"/>
        </a:xfrm>
        <a:prstGeom prst="line">
          <a:avLst/>
        </a:prstGeom>
        <a:solidFill>
          <a:schemeClr val="accent2">
            <a:hueOff val="-970242"/>
            <a:satOff val="-55952"/>
            <a:lumOff val="5752"/>
            <a:alphaOff val="0"/>
          </a:schemeClr>
        </a:solidFill>
        <a:ln w="12700" cap="flat" cmpd="sng" algn="ctr">
          <a:solidFill>
            <a:schemeClr val="accent2">
              <a:hueOff val="-970242"/>
              <a:satOff val="-55952"/>
              <a:lumOff val="5752"/>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F6C5E70-5FDB-4F5F-9BA2-25B494FF4098}">
      <dsp:nvSpPr>
        <dsp:cNvPr id="0" name=""/>
        <dsp:cNvSpPr/>
      </dsp:nvSpPr>
      <dsp:spPr>
        <a:xfrm>
          <a:off x="0" y="3063115"/>
          <a:ext cx="6492875" cy="51041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7150" tIns="57150" rIns="57150" bIns="57150" numCol="1" spcCol="1270" anchor="t" anchorCtr="0">
          <a:noAutofit/>
        </a:bodyPr>
        <a:lstStyle/>
        <a:p>
          <a:pPr marL="0" lvl="0" indent="0" algn="l" defTabSz="666750">
            <a:lnSpc>
              <a:spcPct val="90000"/>
            </a:lnSpc>
            <a:spcBef>
              <a:spcPct val="0"/>
            </a:spcBef>
            <a:spcAft>
              <a:spcPct val="35000"/>
            </a:spcAft>
            <a:buNone/>
          </a:pPr>
          <a:r>
            <a:rPr lang="en-US" sz="1500" kern="1200" dirty="0"/>
            <a:t>Cybersecurity Document Repository tailored to the client's security offerings</a:t>
          </a:r>
        </a:p>
      </dsp:txBody>
      <dsp:txXfrm>
        <a:off x="0" y="3063115"/>
        <a:ext cx="6492875" cy="510415"/>
      </dsp:txXfrm>
    </dsp:sp>
    <dsp:sp modelId="{0EA644B3-4803-4045-942B-C1EE43A103A6}">
      <dsp:nvSpPr>
        <dsp:cNvPr id="0" name=""/>
        <dsp:cNvSpPr/>
      </dsp:nvSpPr>
      <dsp:spPr>
        <a:xfrm>
          <a:off x="0" y="3573530"/>
          <a:ext cx="6492875" cy="0"/>
        </a:xfrm>
        <a:prstGeom prst="line">
          <a:avLst/>
        </a:prstGeom>
        <a:solidFill>
          <a:schemeClr val="accent2">
            <a:hueOff val="-1131949"/>
            <a:satOff val="-65277"/>
            <a:lumOff val="6711"/>
            <a:alphaOff val="0"/>
          </a:schemeClr>
        </a:solidFill>
        <a:ln w="12700" cap="flat" cmpd="sng" algn="ctr">
          <a:solidFill>
            <a:schemeClr val="accent2">
              <a:hueOff val="-1131949"/>
              <a:satOff val="-65277"/>
              <a:lumOff val="6711"/>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F7EE341-B1B3-474D-84A6-FBB3E4DD3B2D}">
      <dsp:nvSpPr>
        <dsp:cNvPr id="0" name=""/>
        <dsp:cNvSpPr/>
      </dsp:nvSpPr>
      <dsp:spPr>
        <a:xfrm>
          <a:off x="0" y="3573530"/>
          <a:ext cx="6492875" cy="51041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7150" tIns="57150" rIns="57150" bIns="57150" numCol="1" spcCol="1270" anchor="t" anchorCtr="0">
          <a:noAutofit/>
        </a:bodyPr>
        <a:lstStyle/>
        <a:p>
          <a:pPr marL="0" lvl="0" indent="0" algn="l" defTabSz="666750">
            <a:lnSpc>
              <a:spcPct val="90000"/>
            </a:lnSpc>
            <a:spcBef>
              <a:spcPct val="0"/>
            </a:spcBef>
            <a:spcAft>
              <a:spcPct val="35000"/>
            </a:spcAft>
            <a:buNone/>
          </a:pPr>
          <a:r>
            <a:rPr lang="en-US" sz="1500" kern="1200" dirty="0"/>
            <a:t>Personalized Cybersecurity Posture Scorecard Dashboard and Benchmarking</a:t>
          </a:r>
        </a:p>
      </dsp:txBody>
      <dsp:txXfrm>
        <a:off x="0" y="3573530"/>
        <a:ext cx="6492875" cy="510415"/>
      </dsp:txXfrm>
    </dsp:sp>
    <dsp:sp modelId="{42C93691-2696-48B2-B742-9BE85A4CA39F}">
      <dsp:nvSpPr>
        <dsp:cNvPr id="0" name=""/>
        <dsp:cNvSpPr/>
      </dsp:nvSpPr>
      <dsp:spPr>
        <a:xfrm>
          <a:off x="0" y="4083946"/>
          <a:ext cx="6492875" cy="0"/>
        </a:xfrm>
        <a:prstGeom prst="line">
          <a:avLst/>
        </a:prstGeom>
        <a:solidFill>
          <a:schemeClr val="accent2">
            <a:hueOff val="-1293656"/>
            <a:satOff val="-74603"/>
            <a:lumOff val="7669"/>
            <a:alphaOff val="0"/>
          </a:schemeClr>
        </a:solidFill>
        <a:ln w="12700" cap="flat" cmpd="sng" algn="ctr">
          <a:solidFill>
            <a:schemeClr val="accent2">
              <a:hueOff val="-1293656"/>
              <a:satOff val="-74603"/>
              <a:lumOff val="7669"/>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6E4B03C-BFBD-4984-A137-4A3AC1625D14}">
      <dsp:nvSpPr>
        <dsp:cNvPr id="0" name=""/>
        <dsp:cNvSpPr/>
      </dsp:nvSpPr>
      <dsp:spPr>
        <a:xfrm>
          <a:off x="0" y="4083946"/>
          <a:ext cx="6492875" cy="51041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7150" tIns="57150" rIns="57150" bIns="57150" numCol="1" spcCol="1270" anchor="t" anchorCtr="0">
          <a:noAutofit/>
        </a:bodyPr>
        <a:lstStyle/>
        <a:p>
          <a:pPr marL="0" lvl="0" indent="0" algn="l" defTabSz="666750">
            <a:lnSpc>
              <a:spcPct val="90000"/>
            </a:lnSpc>
            <a:spcBef>
              <a:spcPct val="0"/>
            </a:spcBef>
            <a:spcAft>
              <a:spcPct val="35000"/>
            </a:spcAft>
            <a:buNone/>
          </a:pPr>
          <a:r>
            <a:rPr lang="en-US" sz="1500" kern="1200" dirty="0"/>
            <a:t>Assistance with Cybersecurity Documentation and Questionnaires</a:t>
          </a:r>
        </a:p>
      </dsp:txBody>
      <dsp:txXfrm>
        <a:off x="0" y="4083946"/>
        <a:ext cx="6492875" cy="510415"/>
      </dsp:txXfrm>
    </dsp:sp>
    <dsp:sp modelId="{A89DDE6A-7737-4C83-92FF-953594D0DE70}">
      <dsp:nvSpPr>
        <dsp:cNvPr id="0" name=""/>
        <dsp:cNvSpPr/>
      </dsp:nvSpPr>
      <dsp:spPr>
        <a:xfrm>
          <a:off x="0" y="4594361"/>
          <a:ext cx="6492875" cy="0"/>
        </a:xfrm>
        <a:prstGeom prst="line">
          <a:avLst/>
        </a:prstGeom>
        <a:solidFill>
          <a:schemeClr val="accent2">
            <a:hueOff val="-1455363"/>
            <a:satOff val="-83928"/>
            <a:lumOff val="8628"/>
            <a:alphaOff val="0"/>
          </a:schemeClr>
        </a:solidFill>
        <a:ln w="12700" cap="flat" cmpd="sng" algn="ctr">
          <a:solidFill>
            <a:schemeClr val="accent2">
              <a:hueOff val="-1455363"/>
              <a:satOff val="-83928"/>
              <a:lumOff val="8628"/>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697C209-DCD1-4680-8BFF-076DB6E3E266}">
      <dsp:nvSpPr>
        <dsp:cNvPr id="0" name=""/>
        <dsp:cNvSpPr/>
      </dsp:nvSpPr>
      <dsp:spPr>
        <a:xfrm>
          <a:off x="0" y="4594361"/>
          <a:ext cx="6492875" cy="51041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7150" tIns="57150" rIns="57150" bIns="57150" numCol="1" spcCol="1270" anchor="t" anchorCtr="0">
          <a:noAutofit/>
        </a:bodyPr>
        <a:lstStyle/>
        <a:p>
          <a:pPr marL="0" lvl="0" indent="0" algn="l" defTabSz="666750">
            <a:lnSpc>
              <a:spcPct val="90000"/>
            </a:lnSpc>
            <a:spcBef>
              <a:spcPct val="0"/>
            </a:spcBef>
            <a:spcAft>
              <a:spcPct val="35000"/>
            </a:spcAft>
            <a:buNone/>
          </a:pPr>
          <a:r>
            <a:rPr lang="en-US" sz="1500" kern="1200" dirty="0" err="1"/>
            <a:t>vCISO</a:t>
          </a:r>
          <a:r>
            <a:rPr lang="en-US" sz="1500" kern="1200" dirty="0"/>
            <a:t> Advisory and Consultation</a:t>
          </a:r>
        </a:p>
      </dsp:txBody>
      <dsp:txXfrm>
        <a:off x="0" y="4594361"/>
        <a:ext cx="6492875" cy="510415"/>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6960A52-2C28-4936-B71C-C6010E891083}">
      <dsp:nvSpPr>
        <dsp:cNvPr id="0" name=""/>
        <dsp:cNvSpPr/>
      </dsp:nvSpPr>
      <dsp:spPr>
        <a:xfrm>
          <a:off x="0" y="0"/>
          <a:ext cx="6492875"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AD7D7E6-B57A-43A3-B09A-129179CEEA32}">
      <dsp:nvSpPr>
        <dsp:cNvPr id="0" name=""/>
        <dsp:cNvSpPr/>
      </dsp:nvSpPr>
      <dsp:spPr>
        <a:xfrm>
          <a:off x="0" y="0"/>
          <a:ext cx="6492875" cy="51054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7630" tIns="87630" rIns="87630" bIns="87630" numCol="1" spcCol="1270" anchor="t" anchorCtr="0">
          <a:noAutofit/>
        </a:bodyPr>
        <a:lstStyle/>
        <a:p>
          <a:pPr marL="0" lvl="0" indent="0" algn="l" defTabSz="1022350">
            <a:lnSpc>
              <a:spcPct val="90000"/>
            </a:lnSpc>
            <a:spcBef>
              <a:spcPct val="0"/>
            </a:spcBef>
            <a:spcAft>
              <a:spcPct val="35000"/>
            </a:spcAft>
            <a:buNone/>
          </a:pPr>
          <a:r>
            <a:rPr lang="en-US" sz="2300" b="1" kern="1200" dirty="0">
              <a:solidFill>
                <a:schemeClr val="tx1"/>
              </a:solidFill>
            </a:rPr>
            <a:t>What is it? </a:t>
          </a:r>
          <a:r>
            <a:rPr lang="en-US" sz="2300" b="0" kern="1200" dirty="0">
              <a:solidFill>
                <a:schemeClr val="tx1"/>
              </a:solidFill>
            </a:rPr>
            <a:t>A scheduled bi-annual call will be scheduled between the organizations stakeholders and their dedicated </a:t>
          </a:r>
          <a:r>
            <a:rPr lang="en-US" sz="2300" b="0" kern="1200" dirty="0" err="1">
              <a:solidFill>
                <a:schemeClr val="tx1"/>
              </a:solidFill>
            </a:rPr>
            <a:t>vCISO</a:t>
          </a:r>
          <a:r>
            <a:rPr lang="en-US" sz="2300" b="0" kern="1200" dirty="0">
              <a:solidFill>
                <a:schemeClr val="tx1"/>
              </a:solidFill>
            </a:rPr>
            <a:t> to review the results of the Pen Tests, Vulnerability Assessments and review any security related questions you may have.</a:t>
          </a:r>
        </a:p>
        <a:p>
          <a:pPr marL="0" lvl="0" indent="0" algn="l" defTabSz="1022350">
            <a:lnSpc>
              <a:spcPct val="90000"/>
            </a:lnSpc>
            <a:spcBef>
              <a:spcPct val="0"/>
            </a:spcBef>
            <a:spcAft>
              <a:spcPct val="35000"/>
            </a:spcAft>
            <a:buNone/>
          </a:pPr>
          <a:r>
            <a:rPr lang="en-US" sz="2300" b="1" kern="1200" dirty="0">
              <a:solidFill>
                <a:schemeClr val="tx1"/>
              </a:solidFill>
            </a:rPr>
            <a:t>Why is it important? </a:t>
          </a:r>
          <a:r>
            <a:rPr lang="en-US" sz="2300" b="0" kern="1200" dirty="0">
              <a:solidFill>
                <a:schemeClr val="tx1"/>
              </a:solidFill>
            </a:rPr>
            <a:t>The organization will now have the ability to review security related issues with their dedicated </a:t>
          </a:r>
          <a:r>
            <a:rPr lang="en-US" sz="2300" b="0" kern="1200" dirty="0" err="1">
              <a:solidFill>
                <a:schemeClr val="tx1"/>
              </a:solidFill>
            </a:rPr>
            <a:t>vCISO</a:t>
          </a:r>
          <a:r>
            <a:rPr lang="en-US" sz="2300" b="0" kern="1200" dirty="0">
              <a:solidFill>
                <a:schemeClr val="tx1"/>
              </a:solidFill>
            </a:rPr>
            <a:t> to ensure your organization is fully protected and all stakeholders’ questions and concerns are addressed</a:t>
          </a:r>
        </a:p>
        <a:p>
          <a:pPr marL="0" lvl="0" indent="0" algn="l" defTabSz="1022350">
            <a:lnSpc>
              <a:spcPct val="90000"/>
            </a:lnSpc>
            <a:spcBef>
              <a:spcPct val="0"/>
            </a:spcBef>
            <a:spcAft>
              <a:spcPct val="35000"/>
            </a:spcAft>
            <a:buNone/>
          </a:pPr>
          <a:r>
            <a:rPr lang="en-US" sz="2300" b="1" kern="1200" dirty="0">
              <a:solidFill>
                <a:schemeClr val="tx1"/>
              </a:solidFill>
            </a:rPr>
            <a:t>How will it help improve my organizations security posture? </a:t>
          </a:r>
          <a:r>
            <a:rPr lang="en-US" sz="2300" b="0" kern="1200" dirty="0">
              <a:solidFill>
                <a:schemeClr val="tx1"/>
              </a:solidFill>
            </a:rPr>
            <a:t>Having a dedicated </a:t>
          </a:r>
          <a:r>
            <a:rPr lang="en-US" sz="2300" b="0" kern="1200" dirty="0" err="1">
              <a:solidFill>
                <a:schemeClr val="tx1"/>
              </a:solidFill>
            </a:rPr>
            <a:t>vCISO</a:t>
          </a:r>
          <a:r>
            <a:rPr lang="en-US" sz="2300" b="0" kern="1200" dirty="0">
              <a:solidFill>
                <a:schemeClr val="tx1"/>
              </a:solidFill>
            </a:rPr>
            <a:t> will help security your infrastructure from afar and will provide guidance to help protect your organization</a:t>
          </a:r>
        </a:p>
      </dsp:txBody>
      <dsp:txXfrm>
        <a:off x="0" y="0"/>
        <a:ext cx="6492875" cy="5105400"/>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02B26BB-9287-4E3C-8CC0-16B40888C666}">
      <dsp:nvSpPr>
        <dsp:cNvPr id="0" name=""/>
        <dsp:cNvSpPr/>
      </dsp:nvSpPr>
      <dsp:spPr>
        <a:xfrm>
          <a:off x="0" y="2492"/>
          <a:ext cx="6492875"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CE60AB3-3EB5-43A1-A15F-5521837A48D2}">
      <dsp:nvSpPr>
        <dsp:cNvPr id="0" name=""/>
        <dsp:cNvSpPr/>
      </dsp:nvSpPr>
      <dsp:spPr>
        <a:xfrm>
          <a:off x="0" y="2492"/>
          <a:ext cx="6492875" cy="46367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t" anchorCtr="0">
          <a:noAutofit/>
        </a:bodyPr>
        <a:lstStyle/>
        <a:p>
          <a:pPr marL="0" lvl="0" indent="0" algn="l" defTabSz="622300">
            <a:lnSpc>
              <a:spcPct val="90000"/>
            </a:lnSpc>
            <a:spcBef>
              <a:spcPct val="0"/>
            </a:spcBef>
            <a:spcAft>
              <a:spcPct val="35000"/>
            </a:spcAft>
            <a:buNone/>
          </a:pPr>
          <a:r>
            <a:rPr lang="en-US" sz="1400" b="0" kern="1200" dirty="0">
              <a:solidFill>
                <a:schemeClr val="tx1"/>
              </a:solidFill>
            </a:rPr>
            <a:t>Disaster Recovery Plan Creation</a:t>
          </a:r>
          <a:endParaRPr lang="en-US" sz="1400" b="0" kern="1200" dirty="0"/>
        </a:p>
      </dsp:txBody>
      <dsp:txXfrm>
        <a:off x="0" y="2492"/>
        <a:ext cx="6492875" cy="463674"/>
      </dsp:txXfrm>
    </dsp:sp>
    <dsp:sp modelId="{FD1D0A04-3797-491D-BF30-92B0BBB84531}">
      <dsp:nvSpPr>
        <dsp:cNvPr id="0" name=""/>
        <dsp:cNvSpPr/>
      </dsp:nvSpPr>
      <dsp:spPr>
        <a:xfrm>
          <a:off x="0" y="466166"/>
          <a:ext cx="6492875" cy="0"/>
        </a:xfrm>
        <a:prstGeom prst="line">
          <a:avLst/>
        </a:prstGeom>
        <a:solidFill>
          <a:schemeClr val="accent2">
            <a:hueOff val="-145536"/>
            <a:satOff val="-8393"/>
            <a:lumOff val="863"/>
            <a:alphaOff val="0"/>
          </a:schemeClr>
        </a:solidFill>
        <a:ln w="12700" cap="flat" cmpd="sng" algn="ctr">
          <a:solidFill>
            <a:schemeClr val="accent2">
              <a:hueOff val="-145536"/>
              <a:satOff val="-8393"/>
              <a:lumOff val="863"/>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1447AEA-0B76-4CE1-9595-5D3205DEA723}">
      <dsp:nvSpPr>
        <dsp:cNvPr id="0" name=""/>
        <dsp:cNvSpPr/>
      </dsp:nvSpPr>
      <dsp:spPr>
        <a:xfrm>
          <a:off x="0" y="466166"/>
          <a:ext cx="6492875" cy="46367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t" anchorCtr="0">
          <a:noAutofit/>
        </a:bodyPr>
        <a:lstStyle/>
        <a:p>
          <a:pPr marL="0" lvl="0" indent="0" algn="l" defTabSz="622300">
            <a:lnSpc>
              <a:spcPct val="90000"/>
            </a:lnSpc>
            <a:spcBef>
              <a:spcPct val="0"/>
            </a:spcBef>
            <a:spcAft>
              <a:spcPct val="35000"/>
            </a:spcAft>
            <a:buNone/>
          </a:pPr>
          <a:r>
            <a:rPr lang="en-US" sz="1400" b="0" kern="1200" dirty="0">
              <a:solidFill>
                <a:schemeClr val="tx1"/>
              </a:solidFill>
            </a:rPr>
            <a:t>Business Continuity Plan Creation</a:t>
          </a:r>
          <a:endParaRPr lang="en-US" sz="1400" b="0" kern="1200" dirty="0"/>
        </a:p>
      </dsp:txBody>
      <dsp:txXfrm>
        <a:off x="0" y="466166"/>
        <a:ext cx="6492875" cy="463674"/>
      </dsp:txXfrm>
    </dsp:sp>
    <dsp:sp modelId="{9FE42AB6-233F-45CD-B18A-95C090D48F8F}">
      <dsp:nvSpPr>
        <dsp:cNvPr id="0" name=""/>
        <dsp:cNvSpPr/>
      </dsp:nvSpPr>
      <dsp:spPr>
        <a:xfrm>
          <a:off x="0" y="929840"/>
          <a:ext cx="6492875" cy="0"/>
        </a:xfrm>
        <a:prstGeom prst="line">
          <a:avLst/>
        </a:prstGeom>
        <a:solidFill>
          <a:schemeClr val="accent2">
            <a:hueOff val="-291073"/>
            <a:satOff val="-16786"/>
            <a:lumOff val="1726"/>
            <a:alphaOff val="0"/>
          </a:schemeClr>
        </a:solidFill>
        <a:ln w="12700" cap="flat" cmpd="sng" algn="ctr">
          <a:solidFill>
            <a:schemeClr val="accent2">
              <a:hueOff val="-291073"/>
              <a:satOff val="-16786"/>
              <a:lumOff val="1726"/>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805DE17-38DB-4E02-BE4E-903FB5CE35A5}">
      <dsp:nvSpPr>
        <dsp:cNvPr id="0" name=""/>
        <dsp:cNvSpPr/>
      </dsp:nvSpPr>
      <dsp:spPr>
        <a:xfrm>
          <a:off x="0" y="929840"/>
          <a:ext cx="6492875" cy="46367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t" anchorCtr="0">
          <a:noAutofit/>
        </a:bodyPr>
        <a:lstStyle/>
        <a:p>
          <a:pPr marL="0" lvl="0" indent="0" algn="l" defTabSz="622300">
            <a:lnSpc>
              <a:spcPct val="90000"/>
            </a:lnSpc>
            <a:spcBef>
              <a:spcPct val="0"/>
            </a:spcBef>
            <a:spcAft>
              <a:spcPct val="35000"/>
            </a:spcAft>
            <a:buNone/>
          </a:pPr>
          <a:r>
            <a:rPr lang="en-US" sz="1400" b="0" kern="1200" dirty="0">
              <a:solidFill>
                <a:schemeClr val="tx1"/>
              </a:solidFill>
            </a:rPr>
            <a:t>MFA for Microsoft 365 - Self Service </a:t>
          </a:r>
          <a:endParaRPr lang="en-US" sz="1400" b="0" kern="1200" dirty="0"/>
        </a:p>
      </dsp:txBody>
      <dsp:txXfrm>
        <a:off x="0" y="929840"/>
        <a:ext cx="6492875" cy="463674"/>
      </dsp:txXfrm>
    </dsp:sp>
    <dsp:sp modelId="{BF96BCA2-0CC8-4FA1-9ADC-3D0C716513F6}">
      <dsp:nvSpPr>
        <dsp:cNvPr id="0" name=""/>
        <dsp:cNvSpPr/>
      </dsp:nvSpPr>
      <dsp:spPr>
        <a:xfrm>
          <a:off x="0" y="1393514"/>
          <a:ext cx="6492875" cy="0"/>
        </a:xfrm>
        <a:prstGeom prst="line">
          <a:avLst/>
        </a:prstGeom>
        <a:solidFill>
          <a:schemeClr val="accent2">
            <a:hueOff val="-436609"/>
            <a:satOff val="-25178"/>
            <a:lumOff val="2588"/>
            <a:alphaOff val="0"/>
          </a:schemeClr>
        </a:solidFill>
        <a:ln w="12700" cap="flat" cmpd="sng" algn="ctr">
          <a:solidFill>
            <a:schemeClr val="accent2">
              <a:hueOff val="-436609"/>
              <a:satOff val="-25178"/>
              <a:lumOff val="2588"/>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E99578B-2AF7-44CB-9CD6-50D15528B1CF}">
      <dsp:nvSpPr>
        <dsp:cNvPr id="0" name=""/>
        <dsp:cNvSpPr/>
      </dsp:nvSpPr>
      <dsp:spPr>
        <a:xfrm>
          <a:off x="0" y="1393514"/>
          <a:ext cx="6492875" cy="46367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t" anchorCtr="0">
          <a:noAutofit/>
        </a:bodyPr>
        <a:lstStyle/>
        <a:p>
          <a:pPr marL="0" lvl="0" indent="0" algn="l" defTabSz="622300">
            <a:lnSpc>
              <a:spcPct val="90000"/>
            </a:lnSpc>
            <a:spcBef>
              <a:spcPct val="0"/>
            </a:spcBef>
            <a:spcAft>
              <a:spcPct val="35000"/>
            </a:spcAft>
            <a:buNone/>
          </a:pPr>
          <a:r>
            <a:rPr lang="nn-NO" sz="1400" b="0" kern="1200" dirty="0">
              <a:solidFill>
                <a:schemeClr val="tx1"/>
              </a:solidFill>
            </a:rPr>
            <a:t>MFA for Microsoft 365 - Full Service</a:t>
          </a:r>
          <a:endParaRPr lang="en-US" sz="1400" b="0" kern="1200" dirty="0"/>
        </a:p>
      </dsp:txBody>
      <dsp:txXfrm>
        <a:off x="0" y="1393514"/>
        <a:ext cx="6492875" cy="463674"/>
      </dsp:txXfrm>
    </dsp:sp>
    <dsp:sp modelId="{6B33DE01-172B-451C-9FF7-CAEB936D4F86}">
      <dsp:nvSpPr>
        <dsp:cNvPr id="0" name=""/>
        <dsp:cNvSpPr/>
      </dsp:nvSpPr>
      <dsp:spPr>
        <a:xfrm>
          <a:off x="0" y="1857188"/>
          <a:ext cx="6492875" cy="0"/>
        </a:xfrm>
        <a:prstGeom prst="line">
          <a:avLst/>
        </a:prstGeom>
        <a:solidFill>
          <a:schemeClr val="accent2">
            <a:hueOff val="-582145"/>
            <a:satOff val="-33571"/>
            <a:lumOff val="3451"/>
            <a:alphaOff val="0"/>
          </a:schemeClr>
        </a:solidFill>
        <a:ln w="12700" cap="flat" cmpd="sng" algn="ctr">
          <a:solidFill>
            <a:schemeClr val="accent2">
              <a:hueOff val="-582145"/>
              <a:satOff val="-33571"/>
              <a:lumOff val="3451"/>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884C42D-AF7E-4491-95EB-675EB2EFB2B8}">
      <dsp:nvSpPr>
        <dsp:cNvPr id="0" name=""/>
        <dsp:cNvSpPr/>
      </dsp:nvSpPr>
      <dsp:spPr>
        <a:xfrm>
          <a:off x="0" y="1857188"/>
          <a:ext cx="6492875" cy="46367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t" anchorCtr="0">
          <a:noAutofit/>
        </a:bodyPr>
        <a:lstStyle/>
        <a:p>
          <a:pPr marL="0" lvl="0" indent="0" algn="l" defTabSz="622300">
            <a:lnSpc>
              <a:spcPct val="90000"/>
            </a:lnSpc>
            <a:spcBef>
              <a:spcPct val="0"/>
            </a:spcBef>
            <a:spcAft>
              <a:spcPct val="35000"/>
            </a:spcAft>
            <a:buNone/>
          </a:pPr>
          <a:r>
            <a:rPr lang="en-US" sz="1400" b="0" kern="1200" dirty="0">
              <a:solidFill>
                <a:schemeClr val="tx1"/>
              </a:solidFill>
            </a:rPr>
            <a:t>MFA for On-Premise environment (i.e. Citrix, Terminal Server, Computer Logins) </a:t>
          </a:r>
          <a:endParaRPr lang="en-US" sz="1400" b="0" kern="1200" dirty="0"/>
        </a:p>
      </dsp:txBody>
      <dsp:txXfrm>
        <a:off x="0" y="1857188"/>
        <a:ext cx="6492875" cy="463674"/>
      </dsp:txXfrm>
    </dsp:sp>
    <dsp:sp modelId="{2C991A22-67AA-4F22-83DD-70D3691C4B8E}">
      <dsp:nvSpPr>
        <dsp:cNvPr id="0" name=""/>
        <dsp:cNvSpPr/>
      </dsp:nvSpPr>
      <dsp:spPr>
        <a:xfrm>
          <a:off x="0" y="2320862"/>
          <a:ext cx="6492875" cy="0"/>
        </a:xfrm>
        <a:prstGeom prst="line">
          <a:avLst/>
        </a:prstGeom>
        <a:solidFill>
          <a:schemeClr val="accent2">
            <a:hueOff val="-727682"/>
            <a:satOff val="-41964"/>
            <a:lumOff val="4314"/>
            <a:alphaOff val="0"/>
          </a:schemeClr>
        </a:solidFill>
        <a:ln w="12700" cap="flat" cmpd="sng" algn="ctr">
          <a:solidFill>
            <a:schemeClr val="accent2">
              <a:hueOff val="-727682"/>
              <a:satOff val="-41964"/>
              <a:lumOff val="4314"/>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DAEEAE2-21F1-4024-96A2-2FFCB11237EC}">
      <dsp:nvSpPr>
        <dsp:cNvPr id="0" name=""/>
        <dsp:cNvSpPr/>
      </dsp:nvSpPr>
      <dsp:spPr>
        <a:xfrm>
          <a:off x="0" y="2320862"/>
          <a:ext cx="6492875" cy="46367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t" anchorCtr="0">
          <a:noAutofit/>
        </a:bodyPr>
        <a:lstStyle/>
        <a:p>
          <a:pPr marL="0" lvl="0" indent="0" algn="l" defTabSz="622300">
            <a:lnSpc>
              <a:spcPct val="90000"/>
            </a:lnSpc>
            <a:spcBef>
              <a:spcPct val="0"/>
            </a:spcBef>
            <a:spcAft>
              <a:spcPct val="35000"/>
            </a:spcAft>
            <a:buNone/>
          </a:pPr>
          <a:r>
            <a:rPr lang="en-US" sz="1400" b="0" kern="1200" dirty="0">
              <a:solidFill>
                <a:schemeClr val="tx1"/>
              </a:solidFill>
            </a:rPr>
            <a:t>Laptop Drive Encryption (BitLocker)</a:t>
          </a:r>
          <a:endParaRPr lang="en-US" sz="1400" b="0" kern="1200" dirty="0"/>
        </a:p>
      </dsp:txBody>
      <dsp:txXfrm>
        <a:off x="0" y="2320862"/>
        <a:ext cx="6492875" cy="463674"/>
      </dsp:txXfrm>
    </dsp:sp>
    <dsp:sp modelId="{F41A3BEE-D399-4D6B-A833-8E7371C73BE5}">
      <dsp:nvSpPr>
        <dsp:cNvPr id="0" name=""/>
        <dsp:cNvSpPr/>
      </dsp:nvSpPr>
      <dsp:spPr>
        <a:xfrm>
          <a:off x="0" y="2784537"/>
          <a:ext cx="6492875" cy="0"/>
        </a:xfrm>
        <a:prstGeom prst="line">
          <a:avLst/>
        </a:prstGeom>
        <a:solidFill>
          <a:schemeClr val="accent2">
            <a:hueOff val="-873218"/>
            <a:satOff val="-50357"/>
            <a:lumOff val="5177"/>
            <a:alphaOff val="0"/>
          </a:schemeClr>
        </a:solidFill>
        <a:ln w="12700" cap="flat" cmpd="sng" algn="ctr">
          <a:solidFill>
            <a:schemeClr val="accent2">
              <a:hueOff val="-873218"/>
              <a:satOff val="-50357"/>
              <a:lumOff val="5177"/>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F6C5E70-5FDB-4F5F-9BA2-25B494FF4098}">
      <dsp:nvSpPr>
        <dsp:cNvPr id="0" name=""/>
        <dsp:cNvSpPr/>
      </dsp:nvSpPr>
      <dsp:spPr>
        <a:xfrm>
          <a:off x="0" y="2784537"/>
          <a:ext cx="6492875" cy="46367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t" anchorCtr="0">
          <a:noAutofit/>
        </a:bodyPr>
        <a:lstStyle/>
        <a:p>
          <a:pPr marL="0" lvl="0" indent="0" algn="l" defTabSz="622300">
            <a:lnSpc>
              <a:spcPct val="90000"/>
            </a:lnSpc>
            <a:spcBef>
              <a:spcPct val="0"/>
            </a:spcBef>
            <a:spcAft>
              <a:spcPct val="35000"/>
            </a:spcAft>
            <a:buNone/>
          </a:pPr>
          <a:r>
            <a:rPr lang="en-US" sz="1400" b="0" kern="1200" dirty="0">
              <a:solidFill>
                <a:schemeClr val="tx1"/>
              </a:solidFill>
            </a:rPr>
            <a:t>NDR Cybersecurity Microsoft 365 Cloud Security Monitoring</a:t>
          </a:r>
          <a:endParaRPr lang="en-US" sz="1400" b="0" kern="1200" dirty="0"/>
        </a:p>
      </dsp:txBody>
      <dsp:txXfrm>
        <a:off x="0" y="2784537"/>
        <a:ext cx="6492875" cy="463674"/>
      </dsp:txXfrm>
    </dsp:sp>
    <dsp:sp modelId="{0EA644B3-4803-4045-942B-C1EE43A103A6}">
      <dsp:nvSpPr>
        <dsp:cNvPr id="0" name=""/>
        <dsp:cNvSpPr/>
      </dsp:nvSpPr>
      <dsp:spPr>
        <a:xfrm>
          <a:off x="0" y="3248211"/>
          <a:ext cx="6492875" cy="0"/>
        </a:xfrm>
        <a:prstGeom prst="line">
          <a:avLst/>
        </a:prstGeom>
        <a:solidFill>
          <a:schemeClr val="accent2">
            <a:hueOff val="-1018754"/>
            <a:satOff val="-58750"/>
            <a:lumOff val="6040"/>
            <a:alphaOff val="0"/>
          </a:schemeClr>
        </a:solidFill>
        <a:ln w="12700" cap="flat" cmpd="sng" algn="ctr">
          <a:solidFill>
            <a:schemeClr val="accent2">
              <a:hueOff val="-1018754"/>
              <a:satOff val="-58750"/>
              <a:lumOff val="604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F7EE341-B1B3-474D-84A6-FBB3E4DD3B2D}">
      <dsp:nvSpPr>
        <dsp:cNvPr id="0" name=""/>
        <dsp:cNvSpPr/>
      </dsp:nvSpPr>
      <dsp:spPr>
        <a:xfrm>
          <a:off x="0" y="3248211"/>
          <a:ext cx="6492875" cy="46367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t" anchorCtr="0">
          <a:noAutofit/>
        </a:bodyPr>
        <a:lstStyle/>
        <a:p>
          <a:pPr marL="0" lvl="0" indent="0" algn="l" defTabSz="622300">
            <a:lnSpc>
              <a:spcPct val="90000"/>
            </a:lnSpc>
            <a:spcBef>
              <a:spcPct val="0"/>
            </a:spcBef>
            <a:spcAft>
              <a:spcPct val="35000"/>
            </a:spcAft>
            <a:buNone/>
          </a:pPr>
          <a:r>
            <a:rPr lang="en-US" sz="1400" b="0" kern="1200" dirty="0">
              <a:solidFill>
                <a:schemeClr val="tx1"/>
              </a:solidFill>
            </a:rPr>
            <a:t>Active Directory Hardening (password policy hardening, domain admin lockdown)</a:t>
          </a:r>
          <a:endParaRPr lang="en-US" sz="1400" b="0" kern="1200" dirty="0"/>
        </a:p>
      </dsp:txBody>
      <dsp:txXfrm>
        <a:off x="0" y="3248211"/>
        <a:ext cx="6492875" cy="463674"/>
      </dsp:txXfrm>
    </dsp:sp>
    <dsp:sp modelId="{42C93691-2696-48B2-B742-9BE85A4CA39F}">
      <dsp:nvSpPr>
        <dsp:cNvPr id="0" name=""/>
        <dsp:cNvSpPr/>
      </dsp:nvSpPr>
      <dsp:spPr>
        <a:xfrm>
          <a:off x="0" y="3711885"/>
          <a:ext cx="6492875" cy="0"/>
        </a:xfrm>
        <a:prstGeom prst="line">
          <a:avLst/>
        </a:prstGeom>
        <a:solidFill>
          <a:schemeClr val="accent2">
            <a:hueOff val="-1164290"/>
            <a:satOff val="-67142"/>
            <a:lumOff val="6902"/>
            <a:alphaOff val="0"/>
          </a:schemeClr>
        </a:solidFill>
        <a:ln w="12700" cap="flat" cmpd="sng" algn="ctr">
          <a:solidFill>
            <a:schemeClr val="accent2">
              <a:hueOff val="-1164290"/>
              <a:satOff val="-67142"/>
              <a:lumOff val="6902"/>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6E4B03C-BFBD-4984-A137-4A3AC1625D14}">
      <dsp:nvSpPr>
        <dsp:cNvPr id="0" name=""/>
        <dsp:cNvSpPr/>
      </dsp:nvSpPr>
      <dsp:spPr>
        <a:xfrm>
          <a:off x="0" y="3711885"/>
          <a:ext cx="6492875" cy="46367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t" anchorCtr="0">
          <a:noAutofit/>
        </a:bodyPr>
        <a:lstStyle/>
        <a:p>
          <a:pPr marL="0" lvl="0" indent="0" algn="l" defTabSz="622300">
            <a:lnSpc>
              <a:spcPct val="90000"/>
            </a:lnSpc>
            <a:spcBef>
              <a:spcPct val="0"/>
            </a:spcBef>
            <a:spcAft>
              <a:spcPct val="35000"/>
            </a:spcAft>
            <a:buNone/>
          </a:pPr>
          <a:r>
            <a:rPr lang="en-US" sz="1400" b="0" kern="1200" dirty="0">
              <a:solidFill>
                <a:schemeClr val="tx1"/>
              </a:solidFill>
            </a:rPr>
            <a:t>NDR Cybersecurity </a:t>
          </a:r>
          <a:r>
            <a:rPr lang="en-US" sz="1400" b="0" kern="1200" dirty="0" err="1">
              <a:solidFill>
                <a:schemeClr val="tx1"/>
              </a:solidFill>
            </a:rPr>
            <a:t>LogIC</a:t>
          </a:r>
          <a:r>
            <a:rPr lang="en-US" sz="1400" b="0" kern="1200" dirty="0">
              <a:solidFill>
                <a:schemeClr val="tx1"/>
              </a:solidFill>
            </a:rPr>
            <a:t> Logging with Integrated Compliance - Monthly Per Endpoint</a:t>
          </a:r>
          <a:endParaRPr lang="en-US" sz="1400" b="0" kern="1200" dirty="0"/>
        </a:p>
      </dsp:txBody>
      <dsp:txXfrm>
        <a:off x="0" y="3711885"/>
        <a:ext cx="6492875" cy="463674"/>
      </dsp:txXfrm>
    </dsp:sp>
    <dsp:sp modelId="{A89DDE6A-7737-4C83-92FF-953594D0DE70}">
      <dsp:nvSpPr>
        <dsp:cNvPr id="0" name=""/>
        <dsp:cNvSpPr/>
      </dsp:nvSpPr>
      <dsp:spPr>
        <a:xfrm>
          <a:off x="0" y="4175559"/>
          <a:ext cx="6492875" cy="0"/>
        </a:xfrm>
        <a:prstGeom prst="line">
          <a:avLst/>
        </a:prstGeom>
        <a:solidFill>
          <a:schemeClr val="accent2">
            <a:hueOff val="-1309827"/>
            <a:satOff val="-75535"/>
            <a:lumOff val="7765"/>
            <a:alphaOff val="0"/>
          </a:schemeClr>
        </a:solidFill>
        <a:ln w="12700" cap="flat" cmpd="sng" algn="ctr">
          <a:solidFill>
            <a:schemeClr val="accent2">
              <a:hueOff val="-1309827"/>
              <a:satOff val="-75535"/>
              <a:lumOff val="7765"/>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697C209-DCD1-4680-8BFF-076DB6E3E266}">
      <dsp:nvSpPr>
        <dsp:cNvPr id="0" name=""/>
        <dsp:cNvSpPr/>
      </dsp:nvSpPr>
      <dsp:spPr>
        <a:xfrm>
          <a:off x="0" y="4175559"/>
          <a:ext cx="6492875" cy="46367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t" anchorCtr="0">
          <a:noAutofit/>
        </a:bodyPr>
        <a:lstStyle/>
        <a:p>
          <a:pPr marL="0" lvl="0" indent="0" algn="l" defTabSz="622300">
            <a:lnSpc>
              <a:spcPct val="90000"/>
            </a:lnSpc>
            <a:spcBef>
              <a:spcPct val="0"/>
            </a:spcBef>
            <a:spcAft>
              <a:spcPct val="35000"/>
            </a:spcAft>
            <a:buNone/>
          </a:pPr>
          <a:r>
            <a:rPr lang="en-US" sz="1400" b="0" kern="1200" dirty="0">
              <a:solidFill>
                <a:schemeClr val="tx1"/>
              </a:solidFill>
            </a:rPr>
            <a:t>NDR Cybersecurity </a:t>
          </a:r>
          <a:r>
            <a:rPr lang="en-US" sz="1400" b="0" kern="1200" dirty="0" err="1">
              <a:solidFill>
                <a:schemeClr val="tx1"/>
              </a:solidFill>
            </a:rPr>
            <a:t>LogIC</a:t>
          </a:r>
          <a:r>
            <a:rPr lang="en-US" sz="1400" b="0" kern="1200" dirty="0">
              <a:solidFill>
                <a:schemeClr val="tx1"/>
              </a:solidFill>
            </a:rPr>
            <a:t> Network Appliance Logging - Monthly Per Firewall</a:t>
          </a:r>
          <a:endParaRPr lang="en-US" sz="1400" b="0" kern="1200" dirty="0"/>
        </a:p>
      </dsp:txBody>
      <dsp:txXfrm>
        <a:off x="0" y="4175559"/>
        <a:ext cx="6492875" cy="463674"/>
      </dsp:txXfrm>
    </dsp:sp>
    <dsp:sp modelId="{8AD294D4-C35B-499C-87BA-13F68D8CEAAE}">
      <dsp:nvSpPr>
        <dsp:cNvPr id="0" name=""/>
        <dsp:cNvSpPr/>
      </dsp:nvSpPr>
      <dsp:spPr>
        <a:xfrm>
          <a:off x="0" y="4639233"/>
          <a:ext cx="6492875" cy="0"/>
        </a:xfrm>
        <a:prstGeom prst="line">
          <a:avLst/>
        </a:prstGeom>
        <a:solidFill>
          <a:schemeClr val="accent2">
            <a:hueOff val="-1455363"/>
            <a:satOff val="-83928"/>
            <a:lumOff val="8628"/>
            <a:alphaOff val="0"/>
          </a:schemeClr>
        </a:solidFill>
        <a:ln w="12700" cap="flat" cmpd="sng" algn="ctr">
          <a:solidFill>
            <a:schemeClr val="accent2">
              <a:hueOff val="-1455363"/>
              <a:satOff val="-83928"/>
              <a:lumOff val="8628"/>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E32C5DD-5D99-42C8-835E-B3B77874E6B5}">
      <dsp:nvSpPr>
        <dsp:cNvPr id="0" name=""/>
        <dsp:cNvSpPr/>
      </dsp:nvSpPr>
      <dsp:spPr>
        <a:xfrm>
          <a:off x="0" y="4639233"/>
          <a:ext cx="6492875" cy="46367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t" anchorCtr="0">
          <a:noAutofit/>
        </a:bodyPr>
        <a:lstStyle/>
        <a:p>
          <a:pPr marL="0" lvl="0" indent="0" algn="l" defTabSz="622300">
            <a:lnSpc>
              <a:spcPct val="90000"/>
            </a:lnSpc>
            <a:spcBef>
              <a:spcPct val="0"/>
            </a:spcBef>
            <a:spcAft>
              <a:spcPct val="35000"/>
            </a:spcAft>
            <a:buNone/>
          </a:pPr>
          <a:r>
            <a:rPr lang="en-US" sz="1400" b="0" kern="1200" dirty="0">
              <a:solidFill>
                <a:schemeClr val="tx1"/>
              </a:solidFill>
            </a:rPr>
            <a:t>Enhanced Security Lockdown</a:t>
          </a:r>
          <a:endParaRPr lang="en-US" sz="1400" b="0" kern="1200" dirty="0"/>
        </a:p>
      </dsp:txBody>
      <dsp:txXfrm>
        <a:off x="0" y="4639233"/>
        <a:ext cx="6492875" cy="46367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F11D874-914B-402B-B469-A055362D5D39}">
      <dsp:nvSpPr>
        <dsp:cNvPr id="0" name=""/>
        <dsp:cNvSpPr/>
      </dsp:nvSpPr>
      <dsp:spPr>
        <a:xfrm>
          <a:off x="0" y="0"/>
          <a:ext cx="6492875"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8C099C4-4C26-4433-AE03-0ED7483BB6E5}">
      <dsp:nvSpPr>
        <dsp:cNvPr id="0" name=""/>
        <dsp:cNvSpPr/>
      </dsp:nvSpPr>
      <dsp:spPr>
        <a:xfrm>
          <a:off x="0" y="0"/>
          <a:ext cx="6492875" cy="51054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t" anchorCtr="0">
          <a:noAutofit/>
        </a:bodyPr>
        <a:lstStyle/>
        <a:p>
          <a:pPr marL="0" lvl="0" indent="0" algn="l" defTabSz="977900">
            <a:lnSpc>
              <a:spcPct val="90000"/>
            </a:lnSpc>
            <a:spcBef>
              <a:spcPct val="0"/>
            </a:spcBef>
            <a:spcAft>
              <a:spcPct val="35000"/>
            </a:spcAft>
            <a:buNone/>
          </a:pPr>
          <a:r>
            <a:rPr lang="en-US" sz="2200" b="1" kern="1200" dirty="0"/>
            <a:t>What is it? </a:t>
          </a:r>
          <a:r>
            <a:rPr lang="en-US" sz="2200" b="0" kern="1200" dirty="0"/>
            <a:t>A pen test is a cyberattack simulation launched on your computer system. The simulation helps discover points of exploitation and test IT breach security.</a:t>
          </a:r>
        </a:p>
        <a:p>
          <a:pPr marL="0" lvl="0" indent="0" algn="l" defTabSz="977900">
            <a:lnSpc>
              <a:spcPct val="90000"/>
            </a:lnSpc>
            <a:spcBef>
              <a:spcPct val="0"/>
            </a:spcBef>
            <a:spcAft>
              <a:spcPct val="35000"/>
            </a:spcAft>
            <a:buNone/>
          </a:pPr>
          <a:r>
            <a:rPr lang="en-US" sz="2200" b="1" kern="1200" dirty="0"/>
            <a:t>Why is it important? </a:t>
          </a:r>
          <a:r>
            <a:rPr lang="en-US" sz="2200" b="0" kern="1200" dirty="0"/>
            <a:t>Pen Tests are important because they provide you with information about network-based security weaknesses in your environment and provides direction on how to remediate or mitigate the issues before they can be exploited.</a:t>
          </a:r>
        </a:p>
        <a:p>
          <a:pPr marL="0" lvl="0" indent="0" algn="l" defTabSz="977900">
            <a:lnSpc>
              <a:spcPct val="90000"/>
            </a:lnSpc>
            <a:spcBef>
              <a:spcPct val="0"/>
            </a:spcBef>
            <a:spcAft>
              <a:spcPct val="35000"/>
            </a:spcAft>
            <a:buNone/>
          </a:pPr>
          <a:r>
            <a:rPr lang="en-US" sz="2200" b="1" kern="1200" dirty="0"/>
            <a:t>How will it help improve my organizations security posture? </a:t>
          </a:r>
          <a:r>
            <a:rPr lang="en-US" sz="2200" b="0" kern="1200" dirty="0"/>
            <a:t>A Pen Test is very useful to see how locked down your infrastructure is from a hacker trying to penetrate your infrastructure.</a:t>
          </a:r>
        </a:p>
        <a:p>
          <a:pPr marL="0" lvl="0" indent="0" algn="l" defTabSz="977900">
            <a:lnSpc>
              <a:spcPct val="90000"/>
            </a:lnSpc>
            <a:spcBef>
              <a:spcPct val="0"/>
            </a:spcBef>
            <a:spcAft>
              <a:spcPct val="35000"/>
            </a:spcAft>
            <a:buNone/>
          </a:pPr>
          <a:endParaRPr lang="en-US" sz="2200" b="0" kern="1200" dirty="0"/>
        </a:p>
      </dsp:txBody>
      <dsp:txXfrm>
        <a:off x="0" y="0"/>
        <a:ext cx="6492875" cy="510540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F11D874-914B-402B-B469-A055362D5D39}">
      <dsp:nvSpPr>
        <dsp:cNvPr id="0" name=""/>
        <dsp:cNvSpPr/>
      </dsp:nvSpPr>
      <dsp:spPr>
        <a:xfrm>
          <a:off x="0" y="0"/>
          <a:ext cx="6492875"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8C099C4-4C26-4433-AE03-0ED7483BB6E5}">
      <dsp:nvSpPr>
        <dsp:cNvPr id="0" name=""/>
        <dsp:cNvSpPr/>
      </dsp:nvSpPr>
      <dsp:spPr>
        <a:xfrm>
          <a:off x="0" y="0"/>
          <a:ext cx="6492875" cy="51054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770" tIns="64770" rIns="64770" bIns="64770" numCol="1" spcCol="1270" anchor="t" anchorCtr="0">
          <a:noAutofit/>
        </a:bodyPr>
        <a:lstStyle/>
        <a:p>
          <a:pPr marL="0" lvl="0" indent="0" algn="l" defTabSz="755650">
            <a:lnSpc>
              <a:spcPct val="90000"/>
            </a:lnSpc>
            <a:spcBef>
              <a:spcPct val="0"/>
            </a:spcBef>
            <a:spcAft>
              <a:spcPct val="35000"/>
            </a:spcAft>
            <a:buNone/>
          </a:pPr>
          <a:r>
            <a:rPr lang="en-US" sz="1700" b="1" kern="1200" dirty="0">
              <a:solidFill>
                <a:schemeClr val="tx1"/>
              </a:solidFill>
            </a:rPr>
            <a:t>What is it? </a:t>
          </a:r>
          <a:r>
            <a:rPr lang="en-US" sz="1700" b="0" kern="1200" dirty="0">
              <a:solidFill>
                <a:schemeClr val="tx1"/>
              </a:solidFill>
            </a:rPr>
            <a:t>Vulnerability assessment is the process of identifying, classifying, and prioritizing security vulnerabilities in IT infrastructure</a:t>
          </a:r>
        </a:p>
        <a:p>
          <a:pPr marL="0" lvl="0" indent="0" algn="l" defTabSz="755650">
            <a:lnSpc>
              <a:spcPct val="90000"/>
            </a:lnSpc>
            <a:spcBef>
              <a:spcPct val="0"/>
            </a:spcBef>
            <a:spcAft>
              <a:spcPct val="35000"/>
            </a:spcAft>
            <a:buNone/>
          </a:pPr>
          <a:r>
            <a:rPr lang="en-US" sz="1700" b="1" kern="1200" dirty="0">
              <a:solidFill>
                <a:schemeClr val="tx1"/>
              </a:solidFill>
            </a:rPr>
            <a:t>Why is it important? </a:t>
          </a:r>
          <a:r>
            <a:rPr lang="en-US" sz="1700" b="0" kern="1200" dirty="0">
              <a:solidFill>
                <a:schemeClr val="tx1"/>
              </a:solidFill>
            </a:rPr>
            <a:t>Vulnerability assessments are important because they provide you with information about the application-based security weaknesses in your environment and provides direction on how to remediate or mitigate the issues before they can be exploited.</a:t>
          </a:r>
        </a:p>
        <a:p>
          <a:pPr marL="0" lvl="0" indent="0" algn="l" defTabSz="755650">
            <a:lnSpc>
              <a:spcPct val="90000"/>
            </a:lnSpc>
            <a:spcBef>
              <a:spcPct val="0"/>
            </a:spcBef>
            <a:spcAft>
              <a:spcPct val="35000"/>
            </a:spcAft>
            <a:buNone/>
          </a:pPr>
          <a:r>
            <a:rPr lang="en-US" sz="1700" b="1" kern="1200" dirty="0">
              <a:solidFill>
                <a:schemeClr val="tx1"/>
              </a:solidFill>
            </a:rPr>
            <a:t>How will it help improve my organizations security posture? </a:t>
          </a:r>
          <a:r>
            <a:rPr lang="en-US" sz="1700" b="0" kern="1200" dirty="0">
              <a:solidFill>
                <a:schemeClr val="tx1"/>
              </a:solidFill>
            </a:rPr>
            <a:t>A vulnerability Assessment will help spot internal application vulnerabilities within your organization. It will also allow third-party applications updates to be enforced to any computers that are vulnerable on your network.</a:t>
          </a:r>
        </a:p>
        <a:p>
          <a:pPr marL="0" lvl="0" indent="0" algn="l" defTabSz="755650">
            <a:lnSpc>
              <a:spcPct val="90000"/>
            </a:lnSpc>
            <a:spcBef>
              <a:spcPct val="0"/>
            </a:spcBef>
            <a:spcAft>
              <a:spcPct val="35000"/>
            </a:spcAft>
            <a:buNone/>
          </a:pPr>
          <a:r>
            <a:rPr lang="en-US" sz="1700" b="1" kern="1200" dirty="0">
              <a:solidFill>
                <a:schemeClr val="tx1"/>
              </a:solidFill>
            </a:rPr>
            <a:t>FAQ</a:t>
          </a:r>
        </a:p>
        <a:p>
          <a:pPr marL="0" lvl="0" indent="0" algn="l" defTabSz="755650">
            <a:lnSpc>
              <a:spcPct val="90000"/>
            </a:lnSpc>
            <a:spcBef>
              <a:spcPct val="0"/>
            </a:spcBef>
            <a:spcAft>
              <a:spcPct val="35000"/>
            </a:spcAft>
            <a:buNone/>
          </a:pPr>
          <a:r>
            <a:rPr lang="en-US" sz="1700" b="1" kern="1200" dirty="0">
              <a:solidFill>
                <a:schemeClr val="tx1"/>
              </a:solidFill>
            </a:rPr>
            <a:t>Q: What is the key difference between a pen test and a vulnerability assessment?</a:t>
          </a:r>
        </a:p>
        <a:p>
          <a:pPr marL="0" lvl="0" indent="0" algn="l" defTabSz="755650">
            <a:lnSpc>
              <a:spcPct val="90000"/>
            </a:lnSpc>
            <a:spcBef>
              <a:spcPct val="0"/>
            </a:spcBef>
            <a:spcAft>
              <a:spcPct val="35000"/>
            </a:spcAft>
            <a:buNone/>
          </a:pPr>
          <a:r>
            <a:rPr lang="en-US" sz="1700" b="1" kern="1200" dirty="0">
              <a:solidFill>
                <a:schemeClr val="tx1"/>
              </a:solidFill>
            </a:rPr>
            <a:t>A: </a:t>
          </a:r>
          <a:r>
            <a:rPr lang="en-US" sz="1700" b="0" kern="1200" dirty="0">
              <a:solidFill>
                <a:schemeClr val="tx1"/>
              </a:solidFill>
            </a:rPr>
            <a:t>A vulnerability assessment is primarily a scan and evaluation of security, typically identifying exposures that could potentially be exploited. A pen test simulates a cyberattack and exploits discovered vulnerabilities.</a:t>
          </a:r>
        </a:p>
      </dsp:txBody>
      <dsp:txXfrm>
        <a:off x="0" y="0"/>
        <a:ext cx="6492875" cy="510540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6960A52-2C28-4936-B71C-C6010E891083}">
      <dsp:nvSpPr>
        <dsp:cNvPr id="0" name=""/>
        <dsp:cNvSpPr/>
      </dsp:nvSpPr>
      <dsp:spPr>
        <a:xfrm>
          <a:off x="0" y="0"/>
          <a:ext cx="6492875"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AD7D7E6-B57A-43A3-B09A-129179CEEA32}">
      <dsp:nvSpPr>
        <dsp:cNvPr id="0" name=""/>
        <dsp:cNvSpPr/>
      </dsp:nvSpPr>
      <dsp:spPr>
        <a:xfrm>
          <a:off x="0" y="0"/>
          <a:ext cx="6492875" cy="51054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5250" tIns="95250" rIns="95250" bIns="95250" numCol="1" spcCol="1270" anchor="t" anchorCtr="0">
          <a:noAutofit/>
        </a:bodyPr>
        <a:lstStyle/>
        <a:p>
          <a:pPr marL="0" lvl="0" indent="0" algn="l" defTabSz="1111250">
            <a:lnSpc>
              <a:spcPct val="90000"/>
            </a:lnSpc>
            <a:spcBef>
              <a:spcPct val="0"/>
            </a:spcBef>
            <a:spcAft>
              <a:spcPct val="35000"/>
            </a:spcAft>
            <a:buNone/>
          </a:pPr>
          <a:r>
            <a:rPr lang="en-US" sz="2500" b="1" kern="1200" dirty="0"/>
            <a:t>What is it? </a:t>
          </a:r>
          <a:r>
            <a:rPr lang="en-US" sz="2500" b="0" kern="1200" dirty="0"/>
            <a:t>A </a:t>
          </a:r>
          <a:r>
            <a:rPr lang="en-US" sz="2500" b="0" i="0" kern="1200" dirty="0"/>
            <a:t>Backup/Restore Validation</a:t>
          </a:r>
          <a:br>
            <a:rPr lang="en-US" sz="2500" kern="1200" dirty="0"/>
          </a:br>
          <a:r>
            <a:rPr lang="en-US" sz="2500" b="0" kern="1200" dirty="0"/>
            <a:t>Test ensure the validity of the server backups </a:t>
          </a:r>
        </a:p>
        <a:p>
          <a:pPr marL="0" lvl="0" indent="0" algn="l" defTabSz="1111250">
            <a:lnSpc>
              <a:spcPct val="90000"/>
            </a:lnSpc>
            <a:spcBef>
              <a:spcPct val="0"/>
            </a:spcBef>
            <a:spcAft>
              <a:spcPct val="35000"/>
            </a:spcAft>
            <a:buNone/>
          </a:pPr>
          <a:r>
            <a:rPr lang="en-US" sz="2500" b="1" kern="1200" dirty="0"/>
            <a:t>Why is it important? </a:t>
          </a:r>
          <a:r>
            <a:rPr lang="en-US" sz="2500" b="0" kern="1200" dirty="0"/>
            <a:t>Actively testing the validity of your infrastructures backups is critical to ensure everything is properly backed up and ensure no data is lost in the event of a DR situation</a:t>
          </a:r>
        </a:p>
        <a:p>
          <a:pPr marL="0" lvl="0" indent="0" algn="l" defTabSz="1111250">
            <a:lnSpc>
              <a:spcPct val="90000"/>
            </a:lnSpc>
            <a:spcBef>
              <a:spcPct val="0"/>
            </a:spcBef>
            <a:spcAft>
              <a:spcPct val="35000"/>
            </a:spcAft>
            <a:buNone/>
          </a:pPr>
          <a:r>
            <a:rPr lang="en-US" sz="2500" b="1" kern="1200" dirty="0"/>
            <a:t>How will it help improve my organizations security posture? </a:t>
          </a:r>
          <a:r>
            <a:rPr lang="en-US" sz="2500" b="0" kern="1200" dirty="0"/>
            <a:t>Ensuring the backups are valid will help protect the organization in the event of a DR situation. Not ensuring the validity of your backups may result in server/data loss that will not be recoverable in the event of a disaster. </a:t>
          </a:r>
        </a:p>
      </dsp:txBody>
      <dsp:txXfrm>
        <a:off x="0" y="0"/>
        <a:ext cx="6492875" cy="5105400"/>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6960A52-2C28-4936-B71C-C6010E891083}">
      <dsp:nvSpPr>
        <dsp:cNvPr id="0" name=""/>
        <dsp:cNvSpPr/>
      </dsp:nvSpPr>
      <dsp:spPr>
        <a:xfrm>
          <a:off x="0" y="0"/>
          <a:ext cx="6492875"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AD7D7E6-B57A-43A3-B09A-129179CEEA32}">
      <dsp:nvSpPr>
        <dsp:cNvPr id="0" name=""/>
        <dsp:cNvSpPr/>
      </dsp:nvSpPr>
      <dsp:spPr>
        <a:xfrm>
          <a:off x="0" y="0"/>
          <a:ext cx="6492875" cy="51054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t" anchorCtr="0">
          <a:noAutofit/>
        </a:bodyPr>
        <a:lstStyle/>
        <a:p>
          <a:pPr marL="0" lvl="0" indent="0" algn="l" defTabSz="977900">
            <a:lnSpc>
              <a:spcPct val="90000"/>
            </a:lnSpc>
            <a:spcBef>
              <a:spcPct val="0"/>
            </a:spcBef>
            <a:spcAft>
              <a:spcPct val="35000"/>
            </a:spcAft>
            <a:buNone/>
          </a:pPr>
          <a:r>
            <a:rPr lang="en-US" sz="2200" b="1" kern="1200" dirty="0">
              <a:solidFill>
                <a:schemeClr val="tx1"/>
              </a:solidFill>
            </a:rPr>
            <a:t>What is it? </a:t>
          </a:r>
          <a:r>
            <a:rPr lang="en-US" sz="2200" b="0" kern="1200" dirty="0">
              <a:solidFill>
                <a:schemeClr val="tx1"/>
              </a:solidFill>
            </a:rPr>
            <a:t>A dedicated engineer will assist with filling out the technology sections of your Cybersecurity Questionnaires. A quote will be provided for all items that are not currently implemented to help ensure you receive the best premium from your insurance provider</a:t>
          </a:r>
        </a:p>
        <a:p>
          <a:pPr marL="0" lvl="0" indent="0" algn="l" defTabSz="977900">
            <a:lnSpc>
              <a:spcPct val="90000"/>
            </a:lnSpc>
            <a:spcBef>
              <a:spcPct val="0"/>
            </a:spcBef>
            <a:spcAft>
              <a:spcPct val="35000"/>
            </a:spcAft>
            <a:buNone/>
          </a:pPr>
          <a:r>
            <a:rPr lang="en-US" sz="2200" b="1" kern="1200" dirty="0">
              <a:solidFill>
                <a:schemeClr val="tx1"/>
              </a:solidFill>
            </a:rPr>
            <a:t>Why is it important? </a:t>
          </a:r>
          <a:r>
            <a:rPr lang="en-US" sz="2200" b="0" kern="1200" dirty="0">
              <a:solidFill>
                <a:schemeClr val="tx1"/>
              </a:solidFill>
            </a:rPr>
            <a:t>This will help provide accurate information regarding your infrastructure and eliminate the burden of having an internal resource fill out the information</a:t>
          </a:r>
        </a:p>
        <a:p>
          <a:pPr marL="0" lvl="0" indent="0" algn="l" defTabSz="977900">
            <a:lnSpc>
              <a:spcPct val="90000"/>
            </a:lnSpc>
            <a:spcBef>
              <a:spcPct val="0"/>
            </a:spcBef>
            <a:spcAft>
              <a:spcPct val="35000"/>
            </a:spcAft>
            <a:buNone/>
          </a:pPr>
          <a:r>
            <a:rPr lang="en-US" sz="2200" b="1" kern="1200" dirty="0">
              <a:solidFill>
                <a:schemeClr val="tx1"/>
              </a:solidFill>
            </a:rPr>
            <a:t>How will it help improve my organizations security posture? </a:t>
          </a:r>
          <a:r>
            <a:rPr lang="en-US" sz="2200" b="0" kern="1200" dirty="0">
              <a:solidFill>
                <a:schemeClr val="tx1"/>
              </a:solidFill>
            </a:rPr>
            <a:t>Providing accurate information is critical when filling out a Cybersecurity Questionnaires. Inaccurate information may result in your insurance carrier refusing to pay out a Cyber Insurance claim.</a:t>
          </a:r>
        </a:p>
      </dsp:txBody>
      <dsp:txXfrm>
        <a:off x="0" y="0"/>
        <a:ext cx="6492875" cy="5105400"/>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6960A52-2C28-4936-B71C-C6010E891083}">
      <dsp:nvSpPr>
        <dsp:cNvPr id="0" name=""/>
        <dsp:cNvSpPr/>
      </dsp:nvSpPr>
      <dsp:spPr>
        <a:xfrm>
          <a:off x="0" y="0"/>
          <a:ext cx="6492875"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AD7D7E6-B57A-43A3-B09A-129179CEEA32}">
      <dsp:nvSpPr>
        <dsp:cNvPr id="0" name=""/>
        <dsp:cNvSpPr/>
      </dsp:nvSpPr>
      <dsp:spPr>
        <a:xfrm>
          <a:off x="0" y="0"/>
          <a:ext cx="6492875" cy="51054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t" anchorCtr="0">
          <a:noAutofit/>
        </a:bodyPr>
        <a:lstStyle/>
        <a:p>
          <a:pPr marL="0" lvl="0" indent="0" algn="l" defTabSz="977900">
            <a:lnSpc>
              <a:spcPct val="90000"/>
            </a:lnSpc>
            <a:spcBef>
              <a:spcPct val="0"/>
            </a:spcBef>
            <a:spcAft>
              <a:spcPct val="35000"/>
            </a:spcAft>
            <a:buNone/>
          </a:pPr>
          <a:r>
            <a:rPr lang="en-US" sz="2200" b="1" kern="1200" dirty="0">
              <a:solidFill>
                <a:schemeClr val="tx1"/>
              </a:solidFill>
            </a:rPr>
            <a:t>What is it? </a:t>
          </a:r>
          <a:r>
            <a:rPr lang="en-US" sz="2200" b="0" kern="1200" dirty="0">
              <a:solidFill>
                <a:schemeClr val="tx1"/>
              </a:solidFill>
            </a:rPr>
            <a:t>Dark web monitoring is a service that continuously searches for stolen pieces of data, attempts at fraud and impersonation, planned attacks and exploits, and more within the depths of the dark web.</a:t>
          </a:r>
        </a:p>
        <a:p>
          <a:pPr marL="0" lvl="0" indent="0" algn="l" defTabSz="977900">
            <a:lnSpc>
              <a:spcPct val="90000"/>
            </a:lnSpc>
            <a:spcBef>
              <a:spcPct val="0"/>
            </a:spcBef>
            <a:spcAft>
              <a:spcPct val="35000"/>
            </a:spcAft>
            <a:buNone/>
          </a:pPr>
          <a:r>
            <a:rPr lang="en-US" sz="2200" b="1" kern="1200" dirty="0">
              <a:solidFill>
                <a:schemeClr val="tx1"/>
              </a:solidFill>
            </a:rPr>
            <a:t>Why is it important? </a:t>
          </a:r>
          <a:r>
            <a:rPr lang="en-US" sz="2200" b="0" kern="1200" dirty="0">
              <a:solidFill>
                <a:schemeClr val="tx1"/>
              </a:solidFill>
            </a:rPr>
            <a:t>Dark Web Monitoring enables you to gain awareness and take action if you are notified that your information has been found on the dark web.</a:t>
          </a:r>
        </a:p>
        <a:p>
          <a:pPr marL="0" lvl="0" indent="0" algn="l" defTabSz="977900">
            <a:lnSpc>
              <a:spcPct val="90000"/>
            </a:lnSpc>
            <a:spcBef>
              <a:spcPct val="0"/>
            </a:spcBef>
            <a:spcAft>
              <a:spcPct val="35000"/>
            </a:spcAft>
            <a:buNone/>
          </a:pPr>
          <a:r>
            <a:rPr lang="en-US" sz="2200" b="1" kern="1200" dirty="0">
              <a:solidFill>
                <a:schemeClr val="tx1"/>
              </a:solidFill>
            </a:rPr>
            <a:t>How will it help improve my organizations security posture? </a:t>
          </a:r>
          <a:r>
            <a:rPr lang="en-US" sz="2200" b="0" kern="1200" dirty="0">
              <a:solidFill>
                <a:schemeClr val="tx1"/>
              </a:solidFill>
            </a:rPr>
            <a:t>Dark Web Monitoring will send alerts whenever a company email address is spotted on the dark web. This will add an additional layer of security to help detect leaked credentials and change/update them</a:t>
          </a:r>
        </a:p>
      </dsp:txBody>
      <dsp:txXfrm>
        <a:off x="0" y="0"/>
        <a:ext cx="6492875" cy="5105400"/>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6960A52-2C28-4936-B71C-C6010E891083}">
      <dsp:nvSpPr>
        <dsp:cNvPr id="0" name=""/>
        <dsp:cNvSpPr/>
      </dsp:nvSpPr>
      <dsp:spPr>
        <a:xfrm>
          <a:off x="0" y="0"/>
          <a:ext cx="6492875"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AD7D7E6-B57A-43A3-B09A-129179CEEA32}">
      <dsp:nvSpPr>
        <dsp:cNvPr id="0" name=""/>
        <dsp:cNvSpPr/>
      </dsp:nvSpPr>
      <dsp:spPr>
        <a:xfrm>
          <a:off x="0" y="0"/>
          <a:ext cx="6492875" cy="51054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en-US" sz="2400" b="1" kern="1200" dirty="0">
              <a:solidFill>
                <a:schemeClr val="tx1"/>
              </a:solidFill>
            </a:rPr>
            <a:t>What is it? </a:t>
          </a:r>
          <a:r>
            <a:rPr lang="en-US" sz="2400" b="0" kern="1200" dirty="0">
              <a:solidFill>
                <a:schemeClr val="tx1"/>
              </a:solidFill>
            </a:rPr>
            <a:t>Cybersecurity Awareness Training is a continuous process of educating employees and relevant third-party stakeholders on safeguarding a company’s assets, information and data against security threats.</a:t>
          </a:r>
        </a:p>
        <a:p>
          <a:pPr marL="0" lvl="0" indent="0" algn="l" defTabSz="1066800">
            <a:lnSpc>
              <a:spcPct val="90000"/>
            </a:lnSpc>
            <a:spcBef>
              <a:spcPct val="0"/>
            </a:spcBef>
            <a:spcAft>
              <a:spcPct val="35000"/>
            </a:spcAft>
            <a:buNone/>
          </a:pPr>
          <a:r>
            <a:rPr lang="en-US" sz="2400" b="1" kern="1200" dirty="0">
              <a:solidFill>
                <a:schemeClr val="tx1"/>
              </a:solidFill>
            </a:rPr>
            <a:t>Why is it important? </a:t>
          </a:r>
          <a:r>
            <a:rPr lang="en-US" sz="2400" b="0" kern="1200" dirty="0">
              <a:solidFill>
                <a:schemeClr val="tx1"/>
              </a:solidFill>
            </a:rPr>
            <a:t>Over 60% of all security related incidents are due to human error. Ensuring users are properly trained and knowing how to spot a fake email is critical for any organization.</a:t>
          </a:r>
        </a:p>
        <a:p>
          <a:pPr marL="0" lvl="0" indent="0" algn="l" defTabSz="1066800">
            <a:lnSpc>
              <a:spcPct val="90000"/>
            </a:lnSpc>
            <a:spcBef>
              <a:spcPct val="0"/>
            </a:spcBef>
            <a:spcAft>
              <a:spcPct val="35000"/>
            </a:spcAft>
            <a:buNone/>
          </a:pPr>
          <a:r>
            <a:rPr lang="en-US" sz="2400" b="1" kern="1200" dirty="0">
              <a:solidFill>
                <a:schemeClr val="tx1"/>
              </a:solidFill>
            </a:rPr>
            <a:t>How will it help improve my organizations security posture? </a:t>
          </a:r>
          <a:r>
            <a:rPr lang="en-US" sz="2400" b="0" kern="1200" dirty="0">
              <a:solidFill>
                <a:schemeClr val="tx1"/>
              </a:solidFill>
            </a:rPr>
            <a:t>Having users properly trained eliminates your organizations risk of being breached or having a data leak by more than half.</a:t>
          </a:r>
        </a:p>
      </dsp:txBody>
      <dsp:txXfrm>
        <a:off x="0" y="0"/>
        <a:ext cx="6492875" cy="5105400"/>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6960A52-2C28-4936-B71C-C6010E891083}">
      <dsp:nvSpPr>
        <dsp:cNvPr id="0" name=""/>
        <dsp:cNvSpPr/>
      </dsp:nvSpPr>
      <dsp:spPr>
        <a:xfrm>
          <a:off x="0" y="0"/>
          <a:ext cx="6492875"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AD7D7E6-B57A-43A3-B09A-129179CEEA32}">
      <dsp:nvSpPr>
        <dsp:cNvPr id="0" name=""/>
        <dsp:cNvSpPr/>
      </dsp:nvSpPr>
      <dsp:spPr>
        <a:xfrm>
          <a:off x="0" y="0"/>
          <a:ext cx="6492875" cy="51054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2870" tIns="102870" rIns="102870" bIns="102870" numCol="1" spcCol="1270" anchor="t" anchorCtr="0">
          <a:noAutofit/>
        </a:bodyPr>
        <a:lstStyle/>
        <a:p>
          <a:pPr marL="0" lvl="0" indent="0" algn="l" defTabSz="1200150">
            <a:lnSpc>
              <a:spcPct val="90000"/>
            </a:lnSpc>
            <a:spcBef>
              <a:spcPct val="0"/>
            </a:spcBef>
            <a:spcAft>
              <a:spcPct val="35000"/>
            </a:spcAft>
            <a:buNone/>
          </a:pPr>
          <a:r>
            <a:rPr lang="en-US" sz="2700" b="1" kern="1200" dirty="0">
              <a:solidFill>
                <a:schemeClr val="tx1"/>
              </a:solidFill>
            </a:rPr>
            <a:t>What is it? </a:t>
          </a:r>
          <a:r>
            <a:rPr lang="en-US" sz="2700" b="0" kern="1200" dirty="0">
              <a:solidFill>
                <a:schemeClr val="tx1"/>
              </a:solidFill>
            </a:rPr>
            <a:t>A dedicated dashboard where we will store the results of your security assessments for ease of access.</a:t>
          </a:r>
        </a:p>
        <a:p>
          <a:pPr marL="0" lvl="0" indent="0" algn="l" defTabSz="1200150">
            <a:lnSpc>
              <a:spcPct val="90000"/>
            </a:lnSpc>
            <a:spcBef>
              <a:spcPct val="0"/>
            </a:spcBef>
            <a:spcAft>
              <a:spcPct val="35000"/>
            </a:spcAft>
            <a:buNone/>
          </a:pPr>
          <a:r>
            <a:rPr lang="en-US" sz="2700" b="1" kern="1200" dirty="0">
              <a:solidFill>
                <a:schemeClr val="tx1"/>
              </a:solidFill>
            </a:rPr>
            <a:t>Why is it important? </a:t>
          </a:r>
          <a:r>
            <a:rPr lang="en-US" sz="2700" b="0" kern="1200" dirty="0">
              <a:solidFill>
                <a:schemeClr val="tx1"/>
              </a:solidFill>
            </a:rPr>
            <a:t>There will be no more searching through emails to find the results of a previous test. All results will be stored in a central secure location</a:t>
          </a:r>
        </a:p>
        <a:p>
          <a:pPr marL="0" lvl="0" indent="0" algn="l" defTabSz="1200150">
            <a:lnSpc>
              <a:spcPct val="90000"/>
            </a:lnSpc>
            <a:spcBef>
              <a:spcPct val="0"/>
            </a:spcBef>
            <a:spcAft>
              <a:spcPct val="35000"/>
            </a:spcAft>
            <a:buNone/>
          </a:pPr>
          <a:r>
            <a:rPr lang="en-US" sz="2700" b="1" kern="1200" dirty="0">
              <a:solidFill>
                <a:schemeClr val="tx1"/>
              </a:solidFill>
            </a:rPr>
            <a:t>How will it help improve my organizations security posture? </a:t>
          </a:r>
          <a:r>
            <a:rPr lang="en-US" sz="2700" b="0" kern="1200" dirty="0">
              <a:solidFill>
                <a:schemeClr val="tx1"/>
              </a:solidFill>
            </a:rPr>
            <a:t>This will allow your organization to have a central secure location where all of your security reports will be stored.</a:t>
          </a:r>
        </a:p>
      </dsp:txBody>
      <dsp:txXfrm>
        <a:off x="0" y="0"/>
        <a:ext cx="6492875" cy="5105400"/>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6960A52-2C28-4936-B71C-C6010E891083}">
      <dsp:nvSpPr>
        <dsp:cNvPr id="0" name=""/>
        <dsp:cNvSpPr/>
      </dsp:nvSpPr>
      <dsp:spPr>
        <a:xfrm>
          <a:off x="0" y="0"/>
          <a:ext cx="6492875"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AD7D7E6-B57A-43A3-B09A-129179CEEA32}">
      <dsp:nvSpPr>
        <dsp:cNvPr id="0" name=""/>
        <dsp:cNvSpPr/>
      </dsp:nvSpPr>
      <dsp:spPr>
        <a:xfrm>
          <a:off x="0" y="0"/>
          <a:ext cx="6492875" cy="51054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5250" tIns="95250" rIns="95250" bIns="95250" numCol="1" spcCol="1270" anchor="t" anchorCtr="0">
          <a:noAutofit/>
        </a:bodyPr>
        <a:lstStyle/>
        <a:p>
          <a:pPr marL="0" lvl="0" indent="0" algn="l" defTabSz="1111250">
            <a:lnSpc>
              <a:spcPct val="90000"/>
            </a:lnSpc>
            <a:spcBef>
              <a:spcPct val="0"/>
            </a:spcBef>
            <a:spcAft>
              <a:spcPct val="35000"/>
            </a:spcAft>
            <a:buNone/>
          </a:pPr>
          <a:r>
            <a:rPr lang="en-US" sz="2500" b="1" kern="1200" dirty="0">
              <a:solidFill>
                <a:schemeClr val="tx1"/>
              </a:solidFill>
            </a:rPr>
            <a:t>What is it? </a:t>
          </a:r>
          <a:r>
            <a:rPr lang="en-US" sz="2500" b="0" kern="1200" dirty="0">
              <a:solidFill>
                <a:schemeClr val="tx1"/>
              </a:solidFill>
            </a:rPr>
            <a:t>A dedicated dashboard that gives you an overall score of your internal security posture</a:t>
          </a:r>
        </a:p>
        <a:p>
          <a:pPr marL="0" lvl="0" indent="0" algn="l" defTabSz="1111250">
            <a:lnSpc>
              <a:spcPct val="90000"/>
            </a:lnSpc>
            <a:spcBef>
              <a:spcPct val="0"/>
            </a:spcBef>
            <a:spcAft>
              <a:spcPct val="35000"/>
            </a:spcAft>
            <a:buNone/>
          </a:pPr>
          <a:r>
            <a:rPr lang="en-US" sz="2500" b="1" kern="1200" dirty="0">
              <a:solidFill>
                <a:schemeClr val="tx1"/>
              </a:solidFill>
            </a:rPr>
            <a:t>Why is it important? </a:t>
          </a:r>
          <a:r>
            <a:rPr lang="en-US" sz="2500" b="0" kern="1200" dirty="0">
              <a:solidFill>
                <a:schemeClr val="tx1"/>
              </a:solidFill>
            </a:rPr>
            <a:t>The centralized dashboard will help show your organizations strengths and areas that need to be improved on</a:t>
          </a:r>
        </a:p>
        <a:p>
          <a:pPr marL="0" lvl="0" indent="0" algn="l" defTabSz="1111250">
            <a:lnSpc>
              <a:spcPct val="90000"/>
            </a:lnSpc>
            <a:spcBef>
              <a:spcPct val="0"/>
            </a:spcBef>
            <a:spcAft>
              <a:spcPct val="35000"/>
            </a:spcAft>
            <a:buNone/>
          </a:pPr>
          <a:r>
            <a:rPr lang="en-US" sz="2500" b="1" kern="1200" dirty="0">
              <a:solidFill>
                <a:schemeClr val="tx1"/>
              </a:solidFill>
            </a:rPr>
            <a:t>How will it help improve my organizations security posture? </a:t>
          </a:r>
          <a:r>
            <a:rPr lang="en-US" sz="2500" b="0" kern="1200" dirty="0">
              <a:solidFill>
                <a:schemeClr val="tx1"/>
              </a:solidFill>
            </a:rPr>
            <a:t>The dashboard will allow you to see any glaring security issues in your organization. The information listed in your personalized dashboard will also help provide evidence if requested by your Cybersecurity Insurance provider.</a:t>
          </a:r>
        </a:p>
      </dsp:txBody>
      <dsp:txXfrm>
        <a:off x="0" y="0"/>
        <a:ext cx="6492875" cy="5105400"/>
      </dsp:txXfrm>
    </dsp:sp>
  </dsp:spTree>
</dsp:drawing>
</file>

<file path=ppt/diagrams/layout1.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10.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11.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2.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3.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4.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5.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6.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7.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8.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9.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3ED2A4-6C7D-4C2B-9C3C-1AAA19A65529}"/>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7058AECA-A5B4-45A2-AFF4-99DB9C52B4F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527BC164-1914-4A57-8A82-A59D61716FF0}"/>
              </a:ext>
            </a:extLst>
          </p:cNvPr>
          <p:cNvSpPr>
            <a:spLocks noGrp="1"/>
          </p:cNvSpPr>
          <p:nvPr>
            <p:ph type="dt" sz="half" idx="10"/>
          </p:nvPr>
        </p:nvSpPr>
        <p:spPr/>
        <p:txBody>
          <a:bodyPr/>
          <a:lstStyle/>
          <a:p>
            <a:fld id="{2F1982D0-0615-45D6-B26B-E41FE9C3648F}" type="datetimeFigureOut">
              <a:rPr lang="en-US" smtClean="0"/>
              <a:t>3/16/2023</a:t>
            </a:fld>
            <a:endParaRPr lang="en-US"/>
          </a:p>
        </p:txBody>
      </p:sp>
      <p:sp>
        <p:nvSpPr>
          <p:cNvPr id="5" name="Footer Placeholder 4">
            <a:extLst>
              <a:ext uri="{FF2B5EF4-FFF2-40B4-BE49-F238E27FC236}">
                <a16:creationId xmlns:a16="http://schemas.microsoft.com/office/drawing/2014/main" id="{B614A9B6-A461-499B-BF4F-98854B36C7B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0BB324F-4A9E-4C1E-8F08-B6E6F59B52EE}"/>
              </a:ext>
            </a:extLst>
          </p:cNvPr>
          <p:cNvSpPr>
            <a:spLocks noGrp="1"/>
          </p:cNvSpPr>
          <p:nvPr>
            <p:ph type="sldNum" sz="quarter" idx="12"/>
          </p:nvPr>
        </p:nvSpPr>
        <p:spPr/>
        <p:txBody>
          <a:bodyPr/>
          <a:lstStyle/>
          <a:p>
            <a:fld id="{D50EB08D-7F5E-47AD-95D6-838A39A0348D}" type="slidenum">
              <a:rPr lang="en-US" smtClean="0"/>
              <a:t>‹#›</a:t>
            </a:fld>
            <a:endParaRPr lang="en-US"/>
          </a:p>
        </p:txBody>
      </p:sp>
    </p:spTree>
    <p:extLst>
      <p:ext uri="{BB962C8B-B14F-4D97-AF65-F5344CB8AC3E}">
        <p14:creationId xmlns:p14="http://schemas.microsoft.com/office/powerpoint/2010/main" val="65858355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90EB1C-CFAA-4569-B145-98BD5FFEF806}"/>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01E601E0-45BD-4DF6-A71A-7328B92484AF}"/>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3DA1B67-C798-47B0-8E9E-F7607E214968}"/>
              </a:ext>
            </a:extLst>
          </p:cNvPr>
          <p:cNvSpPr>
            <a:spLocks noGrp="1"/>
          </p:cNvSpPr>
          <p:nvPr>
            <p:ph type="dt" sz="half" idx="10"/>
          </p:nvPr>
        </p:nvSpPr>
        <p:spPr/>
        <p:txBody>
          <a:bodyPr/>
          <a:lstStyle/>
          <a:p>
            <a:fld id="{2F1982D0-0615-45D6-B26B-E41FE9C3648F}" type="datetimeFigureOut">
              <a:rPr lang="en-US" smtClean="0"/>
              <a:t>3/16/2023</a:t>
            </a:fld>
            <a:endParaRPr lang="en-US"/>
          </a:p>
        </p:txBody>
      </p:sp>
      <p:sp>
        <p:nvSpPr>
          <p:cNvPr id="5" name="Footer Placeholder 4">
            <a:extLst>
              <a:ext uri="{FF2B5EF4-FFF2-40B4-BE49-F238E27FC236}">
                <a16:creationId xmlns:a16="http://schemas.microsoft.com/office/drawing/2014/main" id="{C892F38B-9CB1-408C-A960-63D6FC2631D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2E10980-6A14-40E7-AE87-D6704F90D1A4}"/>
              </a:ext>
            </a:extLst>
          </p:cNvPr>
          <p:cNvSpPr>
            <a:spLocks noGrp="1"/>
          </p:cNvSpPr>
          <p:nvPr>
            <p:ph type="sldNum" sz="quarter" idx="12"/>
          </p:nvPr>
        </p:nvSpPr>
        <p:spPr/>
        <p:txBody>
          <a:bodyPr/>
          <a:lstStyle/>
          <a:p>
            <a:fld id="{D50EB08D-7F5E-47AD-95D6-838A39A0348D}" type="slidenum">
              <a:rPr lang="en-US" smtClean="0"/>
              <a:t>‹#›</a:t>
            </a:fld>
            <a:endParaRPr lang="en-US"/>
          </a:p>
        </p:txBody>
      </p:sp>
    </p:spTree>
    <p:extLst>
      <p:ext uri="{BB962C8B-B14F-4D97-AF65-F5344CB8AC3E}">
        <p14:creationId xmlns:p14="http://schemas.microsoft.com/office/powerpoint/2010/main" val="95143966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BEEAD87-D590-4252-AE39-1717AAEF3DD1}"/>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9244564B-1A29-4539-948F-371EC8F12C29}"/>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56081A1-D269-4C41-85A3-94ACF0A2E4A7}"/>
              </a:ext>
            </a:extLst>
          </p:cNvPr>
          <p:cNvSpPr>
            <a:spLocks noGrp="1"/>
          </p:cNvSpPr>
          <p:nvPr>
            <p:ph type="dt" sz="half" idx="10"/>
          </p:nvPr>
        </p:nvSpPr>
        <p:spPr/>
        <p:txBody>
          <a:bodyPr/>
          <a:lstStyle/>
          <a:p>
            <a:fld id="{2F1982D0-0615-45D6-B26B-E41FE9C3648F}" type="datetimeFigureOut">
              <a:rPr lang="en-US" smtClean="0"/>
              <a:t>3/16/2023</a:t>
            </a:fld>
            <a:endParaRPr lang="en-US"/>
          </a:p>
        </p:txBody>
      </p:sp>
      <p:sp>
        <p:nvSpPr>
          <p:cNvPr id="5" name="Footer Placeholder 4">
            <a:extLst>
              <a:ext uri="{FF2B5EF4-FFF2-40B4-BE49-F238E27FC236}">
                <a16:creationId xmlns:a16="http://schemas.microsoft.com/office/drawing/2014/main" id="{E8AFCEB8-34B4-47A0-A636-DA6E8DC8A37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0E30702-B712-486C-BA0A-EB32A125826D}"/>
              </a:ext>
            </a:extLst>
          </p:cNvPr>
          <p:cNvSpPr>
            <a:spLocks noGrp="1"/>
          </p:cNvSpPr>
          <p:nvPr>
            <p:ph type="sldNum" sz="quarter" idx="12"/>
          </p:nvPr>
        </p:nvSpPr>
        <p:spPr/>
        <p:txBody>
          <a:bodyPr/>
          <a:lstStyle/>
          <a:p>
            <a:fld id="{D50EB08D-7F5E-47AD-95D6-838A39A0348D}" type="slidenum">
              <a:rPr lang="en-US" smtClean="0"/>
              <a:t>‹#›</a:t>
            </a:fld>
            <a:endParaRPr lang="en-US"/>
          </a:p>
        </p:txBody>
      </p:sp>
    </p:spTree>
    <p:extLst>
      <p:ext uri="{BB962C8B-B14F-4D97-AF65-F5344CB8AC3E}">
        <p14:creationId xmlns:p14="http://schemas.microsoft.com/office/powerpoint/2010/main" val="18243404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FC2FCC-BF85-4BF1-8CAF-BC5E1E7DA87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83A6720-D546-45FA-9834-5BB1670C6720}"/>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025E043-DCF7-4480-9239-F9B1AD80AD03}"/>
              </a:ext>
            </a:extLst>
          </p:cNvPr>
          <p:cNvSpPr>
            <a:spLocks noGrp="1"/>
          </p:cNvSpPr>
          <p:nvPr>
            <p:ph type="dt" sz="half" idx="10"/>
          </p:nvPr>
        </p:nvSpPr>
        <p:spPr/>
        <p:txBody>
          <a:bodyPr/>
          <a:lstStyle/>
          <a:p>
            <a:fld id="{2F1982D0-0615-45D6-B26B-E41FE9C3648F}" type="datetimeFigureOut">
              <a:rPr lang="en-US" smtClean="0"/>
              <a:t>3/16/2023</a:t>
            </a:fld>
            <a:endParaRPr lang="en-US"/>
          </a:p>
        </p:txBody>
      </p:sp>
      <p:sp>
        <p:nvSpPr>
          <p:cNvPr id="5" name="Footer Placeholder 4">
            <a:extLst>
              <a:ext uri="{FF2B5EF4-FFF2-40B4-BE49-F238E27FC236}">
                <a16:creationId xmlns:a16="http://schemas.microsoft.com/office/drawing/2014/main" id="{635A66FF-1D2B-4D01-8A7C-EACBFC0C309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338A957-9AA3-49AC-9C8E-CC1007B0ACAB}"/>
              </a:ext>
            </a:extLst>
          </p:cNvPr>
          <p:cNvSpPr>
            <a:spLocks noGrp="1"/>
          </p:cNvSpPr>
          <p:nvPr>
            <p:ph type="sldNum" sz="quarter" idx="12"/>
          </p:nvPr>
        </p:nvSpPr>
        <p:spPr/>
        <p:txBody>
          <a:bodyPr/>
          <a:lstStyle/>
          <a:p>
            <a:fld id="{D50EB08D-7F5E-47AD-95D6-838A39A0348D}" type="slidenum">
              <a:rPr lang="en-US" smtClean="0"/>
              <a:t>‹#›</a:t>
            </a:fld>
            <a:endParaRPr lang="en-US"/>
          </a:p>
        </p:txBody>
      </p:sp>
    </p:spTree>
    <p:extLst>
      <p:ext uri="{BB962C8B-B14F-4D97-AF65-F5344CB8AC3E}">
        <p14:creationId xmlns:p14="http://schemas.microsoft.com/office/powerpoint/2010/main" val="31951192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E4C080-A862-4F66-B04B-43BD2EAAF1D9}"/>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B8E9E191-6682-4E15-B7F4-573CCE3E06E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84B9BD1F-403B-41E3-A9FF-46099C924B1A}"/>
              </a:ext>
            </a:extLst>
          </p:cNvPr>
          <p:cNvSpPr>
            <a:spLocks noGrp="1"/>
          </p:cNvSpPr>
          <p:nvPr>
            <p:ph type="dt" sz="half" idx="10"/>
          </p:nvPr>
        </p:nvSpPr>
        <p:spPr/>
        <p:txBody>
          <a:bodyPr/>
          <a:lstStyle/>
          <a:p>
            <a:fld id="{2F1982D0-0615-45D6-B26B-E41FE9C3648F}" type="datetimeFigureOut">
              <a:rPr lang="en-US" smtClean="0"/>
              <a:t>3/16/2023</a:t>
            </a:fld>
            <a:endParaRPr lang="en-US"/>
          </a:p>
        </p:txBody>
      </p:sp>
      <p:sp>
        <p:nvSpPr>
          <p:cNvPr id="5" name="Footer Placeholder 4">
            <a:extLst>
              <a:ext uri="{FF2B5EF4-FFF2-40B4-BE49-F238E27FC236}">
                <a16:creationId xmlns:a16="http://schemas.microsoft.com/office/drawing/2014/main" id="{63AAA8B6-A8D8-4AD4-86D3-E11C647F94F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7EAE1CE-EBE7-4F69-97F6-3747590A5D7B}"/>
              </a:ext>
            </a:extLst>
          </p:cNvPr>
          <p:cNvSpPr>
            <a:spLocks noGrp="1"/>
          </p:cNvSpPr>
          <p:nvPr>
            <p:ph type="sldNum" sz="quarter" idx="12"/>
          </p:nvPr>
        </p:nvSpPr>
        <p:spPr/>
        <p:txBody>
          <a:bodyPr/>
          <a:lstStyle/>
          <a:p>
            <a:fld id="{D50EB08D-7F5E-47AD-95D6-838A39A0348D}" type="slidenum">
              <a:rPr lang="en-US" smtClean="0"/>
              <a:t>‹#›</a:t>
            </a:fld>
            <a:endParaRPr lang="en-US"/>
          </a:p>
        </p:txBody>
      </p:sp>
    </p:spTree>
    <p:extLst>
      <p:ext uri="{BB962C8B-B14F-4D97-AF65-F5344CB8AC3E}">
        <p14:creationId xmlns:p14="http://schemas.microsoft.com/office/powerpoint/2010/main" val="55848720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685A75-5624-4AEC-9FA6-89DCCA5A803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A90FE17-9046-426A-806D-B24C00C29EF5}"/>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F998B481-0BA1-4BEA-931F-816CA2B0F788}"/>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CB54E7A7-4FFF-42FE-9C0A-CAD6490E8A0F}"/>
              </a:ext>
            </a:extLst>
          </p:cNvPr>
          <p:cNvSpPr>
            <a:spLocks noGrp="1"/>
          </p:cNvSpPr>
          <p:nvPr>
            <p:ph type="dt" sz="half" idx="10"/>
          </p:nvPr>
        </p:nvSpPr>
        <p:spPr/>
        <p:txBody>
          <a:bodyPr/>
          <a:lstStyle/>
          <a:p>
            <a:fld id="{2F1982D0-0615-45D6-B26B-E41FE9C3648F}" type="datetimeFigureOut">
              <a:rPr lang="en-US" smtClean="0"/>
              <a:t>3/16/2023</a:t>
            </a:fld>
            <a:endParaRPr lang="en-US"/>
          </a:p>
        </p:txBody>
      </p:sp>
      <p:sp>
        <p:nvSpPr>
          <p:cNvPr id="6" name="Footer Placeholder 5">
            <a:extLst>
              <a:ext uri="{FF2B5EF4-FFF2-40B4-BE49-F238E27FC236}">
                <a16:creationId xmlns:a16="http://schemas.microsoft.com/office/drawing/2014/main" id="{BF5C6971-E1B3-4CA1-AD08-5AA74C0C6ED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6C1FDDC-1322-4E98-B173-C7DFFCC6EEC5}"/>
              </a:ext>
            </a:extLst>
          </p:cNvPr>
          <p:cNvSpPr>
            <a:spLocks noGrp="1"/>
          </p:cNvSpPr>
          <p:nvPr>
            <p:ph type="sldNum" sz="quarter" idx="12"/>
          </p:nvPr>
        </p:nvSpPr>
        <p:spPr/>
        <p:txBody>
          <a:bodyPr/>
          <a:lstStyle/>
          <a:p>
            <a:fld id="{D50EB08D-7F5E-47AD-95D6-838A39A0348D}" type="slidenum">
              <a:rPr lang="en-US" smtClean="0"/>
              <a:t>‹#›</a:t>
            </a:fld>
            <a:endParaRPr lang="en-US"/>
          </a:p>
        </p:txBody>
      </p:sp>
    </p:spTree>
    <p:extLst>
      <p:ext uri="{BB962C8B-B14F-4D97-AF65-F5344CB8AC3E}">
        <p14:creationId xmlns:p14="http://schemas.microsoft.com/office/powerpoint/2010/main" val="38827369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A05B57-88B0-4712-BF10-A069A989DAEB}"/>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9AE49DEB-8E11-43B5-8FF5-71B32DD3FFF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0DD5709D-3A41-496B-9E6E-7926B0765701}"/>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73C3D26A-78DE-4D04-A0AD-03F6F670E5A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C4538BB4-2AB2-43F2-8E92-8EE71B255BDF}"/>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2C1B7A1D-0AF0-43D7-9AE2-B5C0AEA85F54}"/>
              </a:ext>
            </a:extLst>
          </p:cNvPr>
          <p:cNvSpPr>
            <a:spLocks noGrp="1"/>
          </p:cNvSpPr>
          <p:nvPr>
            <p:ph type="dt" sz="half" idx="10"/>
          </p:nvPr>
        </p:nvSpPr>
        <p:spPr/>
        <p:txBody>
          <a:bodyPr/>
          <a:lstStyle/>
          <a:p>
            <a:fld id="{2F1982D0-0615-45D6-B26B-E41FE9C3648F}" type="datetimeFigureOut">
              <a:rPr lang="en-US" smtClean="0"/>
              <a:t>3/16/2023</a:t>
            </a:fld>
            <a:endParaRPr lang="en-US"/>
          </a:p>
        </p:txBody>
      </p:sp>
      <p:sp>
        <p:nvSpPr>
          <p:cNvPr id="8" name="Footer Placeholder 7">
            <a:extLst>
              <a:ext uri="{FF2B5EF4-FFF2-40B4-BE49-F238E27FC236}">
                <a16:creationId xmlns:a16="http://schemas.microsoft.com/office/drawing/2014/main" id="{DDEF9984-5413-4EA2-BBED-C74E9BDF8780}"/>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3DCB4B57-EACD-4EC0-B0B0-436EC50F3644}"/>
              </a:ext>
            </a:extLst>
          </p:cNvPr>
          <p:cNvSpPr>
            <a:spLocks noGrp="1"/>
          </p:cNvSpPr>
          <p:nvPr>
            <p:ph type="sldNum" sz="quarter" idx="12"/>
          </p:nvPr>
        </p:nvSpPr>
        <p:spPr/>
        <p:txBody>
          <a:bodyPr/>
          <a:lstStyle/>
          <a:p>
            <a:fld id="{D50EB08D-7F5E-47AD-95D6-838A39A0348D}" type="slidenum">
              <a:rPr lang="en-US" smtClean="0"/>
              <a:t>‹#›</a:t>
            </a:fld>
            <a:endParaRPr lang="en-US"/>
          </a:p>
        </p:txBody>
      </p:sp>
    </p:spTree>
    <p:extLst>
      <p:ext uri="{BB962C8B-B14F-4D97-AF65-F5344CB8AC3E}">
        <p14:creationId xmlns:p14="http://schemas.microsoft.com/office/powerpoint/2010/main" val="86620768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78DA95-26AD-42BF-B051-E320A5364869}"/>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6F38B823-A499-4D33-8415-DC9D31C3886D}"/>
              </a:ext>
            </a:extLst>
          </p:cNvPr>
          <p:cNvSpPr>
            <a:spLocks noGrp="1"/>
          </p:cNvSpPr>
          <p:nvPr>
            <p:ph type="dt" sz="half" idx="10"/>
          </p:nvPr>
        </p:nvSpPr>
        <p:spPr/>
        <p:txBody>
          <a:bodyPr/>
          <a:lstStyle/>
          <a:p>
            <a:fld id="{2F1982D0-0615-45D6-B26B-E41FE9C3648F}" type="datetimeFigureOut">
              <a:rPr lang="en-US" smtClean="0"/>
              <a:t>3/16/2023</a:t>
            </a:fld>
            <a:endParaRPr lang="en-US"/>
          </a:p>
        </p:txBody>
      </p:sp>
      <p:sp>
        <p:nvSpPr>
          <p:cNvPr id="4" name="Footer Placeholder 3">
            <a:extLst>
              <a:ext uri="{FF2B5EF4-FFF2-40B4-BE49-F238E27FC236}">
                <a16:creationId xmlns:a16="http://schemas.microsoft.com/office/drawing/2014/main" id="{92D9F6EB-698A-4BB7-9DFC-FD57168418B6}"/>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0686F841-E3BF-4BBA-9357-2E37AF0ECDBA}"/>
              </a:ext>
            </a:extLst>
          </p:cNvPr>
          <p:cNvSpPr>
            <a:spLocks noGrp="1"/>
          </p:cNvSpPr>
          <p:nvPr>
            <p:ph type="sldNum" sz="quarter" idx="12"/>
          </p:nvPr>
        </p:nvSpPr>
        <p:spPr/>
        <p:txBody>
          <a:bodyPr/>
          <a:lstStyle/>
          <a:p>
            <a:fld id="{D50EB08D-7F5E-47AD-95D6-838A39A0348D}" type="slidenum">
              <a:rPr lang="en-US" smtClean="0"/>
              <a:t>‹#›</a:t>
            </a:fld>
            <a:endParaRPr lang="en-US"/>
          </a:p>
        </p:txBody>
      </p:sp>
    </p:spTree>
    <p:extLst>
      <p:ext uri="{BB962C8B-B14F-4D97-AF65-F5344CB8AC3E}">
        <p14:creationId xmlns:p14="http://schemas.microsoft.com/office/powerpoint/2010/main" val="2194598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16DA91B-DBB1-490A-A6EF-7BBB40E0CFB8}"/>
              </a:ext>
            </a:extLst>
          </p:cNvPr>
          <p:cNvSpPr>
            <a:spLocks noGrp="1"/>
          </p:cNvSpPr>
          <p:nvPr>
            <p:ph type="dt" sz="half" idx="10"/>
          </p:nvPr>
        </p:nvSpPr>
        <p:spPr/>
        <p:txBody>
          <a:bodyPr/>
          <a:lstStyle/>
          <a:p>
            <a:fld id="{2F1982D0-0615-45D6-B26B-E41FE9C3648F}" type="datetimeFigureOut">
              <a:rPr lang="en-US" smtClean="0"/>
              <a:t>3/16/2023</a:t>
            </a:fld>
            <a:endParaRPr lang="en-US"/>
          </a:p>
        </p:txBody>
      </p:sp>
      <p:sp>
        <p:nvSpPr>
          <p:cNvPr id="3" name="Footer Placeholder 2">
            <a:extLst>
              <a:ext uri="{FF2B5EF4-FFF2-40B4-BE49-F238E27FC236}">
                <a16:creationId xmlns:a16="http://schemas.microsoft.com/office/drawing/2014/main" id="{CD577413-4049-41C3-8EDA-1368EE386FA7}"/>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CF38A9D5-07E9-4311-A2E4-AC4FA26D4BD4}"/>
              </a:ext>
            </a:extLst>
          </p:cNvPr>
          <p:cNvSpPr>
            <a:spLocks noGrp="1"/>
          </p:cNvSpPr>
          <p:nvPr>
            <p:ph type="sldNum" sz="quarter" idx="12"/>
          </p:nvPr>
        </p:nvSpPr>
        <p:spPr/>
        <p:txBody>
          <a:bodyPr/>
          <a:lstStyle/>
          <a:p>
            <a:fld id="{D50EB08D-7F5E-47AD-95D6-838A39A0348D}" type="slidenum">
              <a:rPr lang="en-US" smtClean="0"/>
              <a:t>‹#›</a:t>
            </a:fld>
            <a:endParaRPr lang="en-US"/>
          </a:p>
        </p:txBody>
      </p:sp>
    </p:spTree>
    <p:extLst>
      <p:ext uri="{BB962C8B-B14F-4D97-AF65-F5344CB8AC3E}">
        <p14:creationId xmlns:p14="http://schemas.microsoft.com/office/powerpoint/2010/main" val="359912079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86F8A7-EC72-4C25-88BD-BE260C0EBF7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6F8B38C0-20CA-4C3F-9CDE-C7741FAF35E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6C56FFC1-5F35-468F-9DC5-BCED57A1074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A72BADA-0CCA-41E5-BF31-56E6124C3618}"/>
              </a:ext>
            </a:extLst>
          </p:cNvPr>
          <p:cNvSpPr>
            <a:spLocks noGrp="1"/>
          </p:cNvSpPr>
          <p:nvPr>
            <p:ph type="dt" sz="half" idx="10"/>
          </p:nvPr>
        </p:nvSpPr>
        <p:spPr/>
        <p:txBody>
          <a:bodyPr/>
          <a:lstStyle/>
          <a:p>
            <a:fld id="{2F1982D0-0615-45D6-B26B-E41FE9C3648F}" type="datetimeFigureOut">
              <a:rPr lang="en-US" smtClean="0"/>
              <a:t>3/16/2023</a:t>
            </a:fld>
            <a:endParaRPr lang="en-US"/>
          </a:p>
        </p:txBody>
      </p:sp>
      <p:sp>
        <p:nvSpPr>
          <p:cNvPr id="6" name="Footer Placeholder 5">
            <a:extLst>
              <a:ext uri="{FF2B5EF4-FFF2-40B4-BE49-F238E27FC236}">
                <a16:creationId xmlns:a16="http://schemas.microsoft.com/office/drawing/2014/main" id="{E2409492-2D27-44C9-A5D4-193CFBF5904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7E6D826-1671-4AE6-B7BD-834C14543977}"/>
              </a:ext>
            </a:extLst>
          </p:cNvPr>
          <p:cNvSpPr>
            <a:spLocks noGrp="1"/>
          </p:cNvSpPr>
          <p:nvPr>
            <p:ph type="sldNum" sz="quarter" idx="12"/>
          </p:nvPr>
        </p:nvSpPr>
        <p:spPr/>
        <p:txBody>
          <a:bodyPr/>
          <a:lstStyle/>
          <a:p>
            <a:fld id="{D50EB08D-7F5E-47AD-95D6-838A39A0348D}" type="slidenum">
              <a:rPr lang="en-US" smtClean="0"/>
              <a:t>‹#›</a:t>
            </a:fld>
            <a:endParaRPr lang="en-US"/>
          </a:p>
        </p:txBody>
      </p:sp>
    </p:spTree>
    <p:extLst>
      <p:ext uri="{BB962C8B-B14F-4D97-AF65-F5344CB8AC3E}">
        <p14:creationId xmlns:p14="http://schemas.microsoft.com/office/powerpoint/2010/main" val="41750795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66AEA4-A25E-490F-9E0E-A044C51C3B2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34EE30D7-8AFE-4C65-B483-2D68F79E9D9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3CF33C1D-9E04-4498-B637-C231CA0AC50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C6722FC-163C-4DDB-BB3F-E23F8005AB0B}"/>
              </a:ext>
            </a:extLst>
          </p:cNvPr>
          <p:cNvSpPr>
            <a:spLocks noGrp="1"/>
          </p:cNvSpPr>
          <p:nvPr>
            <p:ph type="dt" sz="half" idx="10"/>
          </p:nvPr>
        </p:nvSpPr>
        <p:spPr/>
        <p:txBody>
          <a:bodyPr/>
          <a:lstStyle/>
          <a:p>
            <a:fld id="{2F1982D0-0615-45D6-B26B-E41FE9C3648F}" type="datetimeFigureOut">
              <a:rPr lang="en-US" smtClean="0"/>
              <a:t>3/16/2023</a:t>
            </a:fld>
            <a:endParaRPr lang="en-US"/>
          </a:p>
        </p:txBody>
      </p:sp>
      <p:sp>
        <p:nvSpPr>
          <p:cNvPr id="6" name="Footer Placeholder 5">
            <a:extLst>
              <a:ext uri="{FF2B5EF4-FFF2-40B4-BE49-F238E27FC236}">
                <a16:creationId xmlns:a16="http://schemas.microsoft.com/office/drawing/2014/main" id="{214474E4-EB15-4F12-901E-5EB0FB81E24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BAD49A4-F785-4C8F-8FCC-7DDB7B025314}"/>
              </a:ext>
            </a:extLst>
          </p:cNvPr>
          <p:cNvSpPr>
            <a:spLocks noGrp="1"/>
          </p:cNvSpPr>
          <p:nvPr>
            <p:ph type="sldNum" sz="quarter" idx="12"/>
          </p:nvPr>
        </p:nvSpPr>
        <p:spPr/>
        <p:txBody>
          <a:bodyPr/>
          <a:lstStyle/>
          <a:p>
            <a:fld id="{D50EB08D-7F5E-47AD-95D6-838A39A0348D}" type="slidenum">
              <a:rPr lang="en-US" smtClean="0"/>
              <a:t>‹#›</a:t>
            </a:fld>
            <a:endParaRPr lang="en-US"/>
          </a:p>
        </p:txBody>
      </p:sp>
    </p:spTree>
    <p:extLst>
      <p:ext uri="{BB962C8B-B14F-4D97-AF65-F5344CB8AC3E}">
        <p14:creationId xmlns:p14="http://schemas.microsoft.com/office/powerpoint/2010/main" val="81652137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52EFD64-CF3C-4A41-8A79-D0A032CD44F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DE89ABAA-719B-4377-8E17-1AFAD3009D3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E69E264-D234-4316-AD29-F4280634F9A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F1982D0-0615-45D6-B26B-E41FE9C3648F}" type="datetimeFigureOut">
              <a:rPr lang="en-US" smtClean="0"/>
              <a:t>3/16/2023</a:t>
            </a:fld>
            <a:endParaRPr lang="en-US"/>
          </a:p>
        </p:txBody>
      </p:sp>
      <p:sp>
        <p:nvSpPr>
          <p:cNvPr id="5" name="Footer Placeholder 4">
            <a:extLst>
              <a:ext uri="{FF2B5EF4-FFF2-40B4-BE49-F238E27FC236}">
                <a16:creationId xmlns:a16="http://schemas.microsoft.com/office/drawing/2014/main" id="{C065E055-2490-48FD-8E4C-0A7D8BF8039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BF6E0130-7762-48D1-989D-2DE182808CB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50EB08D-7F5E-47AD-95D6-838A39A0348D}" type="slidenum">
              <a:rPr lang="en-US" smtClean="0"/>
              <a:t>‹#›</a:t>
            </a:fld>
            <a:endParaRPr lang="en-US"/>
          </a:p>
        </p:txBody>
      </p:sp>
    </p:spTree>
    <p:extLst>
      <p:ext uri="{BB962C8B-B14F-4D97-AF65-F5344CB8AC3E}">
        <p14:creationId xmlns:p14="http://schemas.microsoft.com/office/powerpoint/2010/main" val="191665547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9.xml"/><Relationship Id="rId2" Type="http://schemas.openxmlformats.org/officeDocument/2006/relationships/diagramData" Target="../diagrams/data9.xml"/><Relationship Id="rId1" Type="http://schemas.openxmlformats.org/officeDocument/2006/relationships/slideLayout" Target="../slideLayouts/slideLayout2.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10.xml"/><Relationship Id="rId2" Type="http://schemas.openxmlformats.org/officeDocument/2006/relationships/diagramData" Target="../diagrams/data10.xml"/><Relationship Id="rId1" Type="http://schemas.openxmlformats.org/officeDocument/2006/relationships/slideLayout" Target="../slideLayouts/slideLayout2.xml"/><Relationship Id="rId6" Type="http://schemas.microsoft.com/office/2007/relationships/diagramDrawing" Target="../diagrams/drawing10.xml"/><Relationship Id="rId5" Type="http://schemas.openxmlformats.org/officeDocument/2006/relationships/diagramColors" Target="../diagrams/colors10.xml"/><Relationship Id="rId4" Type="http://schemas.openxmlformats.org/officeDocument/2006/relationships/diagramQuickStyle" Target="../diagrams/quickStyle10.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11.xml"/><Relationship Id="rId2" Type="http://schemas.openxmlformats.org/officeDocument/2006/relationships/diagramData" Target="../diagrams/data11.xml"/><Relationship Id="rId1" Type="http://schemas.openxmlformats.org/officeDocument/2006/relationships/slideLayout" Target="../slideLayouts/slideLayout2.xml"/><Relationship Id="rId6" Type="http://schemas.microsoft.com/office/2007/relationships/diagramDrawing" Target="../diagrams/drawing11.xml"/><Relationship Id="rId5" Type="http://schemas.openxmlformats.org/officeDocument/2006/relationships/diagramColors" Target="../diagrams/colors11.xml"/><Relationship Id="rId4" Type="http://schemas.openxmlformats.org/officeDocument/2006/relationships/diagramQuickStyle" Target="../diagrams/quickStyle11.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2.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0671A8AE-40A1-4631-A6B8-581AFF0654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green object on a black surface&#10;&#10;Description automatically generated with low confidence">
            <a:extLst>
              <a:ext uri="{FF2B5EF4-FFF2-40B4-BE49-F238E27FC236}">
                <a16:creationId xmlns:a16="http://schemas.microsoft.com/office/drawing/2014/main" id="{3F19FC24-3113-AF49-F595-EF6487D3CA57}"/>
              </a:ext>
            </a:extLst>
          </p:cNvPr>
          <p:cNvPicPr>
            <a:picLocks noChangeAspect="1"/>
          </p:cNvPicPr>
          <p:nvPr/>
        </p:nvPicPr>
        <p:blipFill rotWithShape="1">
          <a:blip r:embed="rId2"/>
          <a:srcRect l="3652" r="25248"/>
          <a:stretch/>
        </p:blipFill>
        <p:spPr>
          <a:xfrm>
            <a:off x="3523488" y="10"/>
            <a:ext cx="8668512" cy="6857990"/>
          </a:xfrm>
          <a:prstGeom prst="rect">
            <a:avLst/>
          </a:prstGeom>
        </p:spPr>
      </p:pic>
      <p:sp>
        <p:nvSpPr>
          <p:cNvPr id="11" name="Rectangle 10">
            <a:extLst>
              <a:ext uri="{FF2B5EF4-FFF2-40B4-BE49-F238E27FC236}">
                <a16:creationId xmlns:a16="http://schemas.microsoft.com/office/drawing/2014/main" id="{AB58EF07-17C2-48CF-ABB0-EEF1F17CB8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 y="0"/>
            <a:ext cx="9339206" cy="6858000"/>
          </a:xfrm>
          <a:prstGeom prst="rect">
            <a:avLst/>
          </a:prstGeom>
          <a:gradFill>
            <a:gsLst>
              <a:gs pos="58000">
                <a:schemeClr val="bg1"/>
              </a:gs>
              <a:gs pos="33000">
                <a:schemeClr val="bg1">
                  <a:alpha val="64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C9D55FC3-2274-46EA-A99B-A1022A43C2AE}"/>
              </a:ext>
            </a:extLst>
          </p:cNvPr>
          <p:cNvSpPr>
            <a:spLocks noGrp="1"/>
          </p:cNvSpPr>
          <p:nvPr>
            <p:ph type="ctrTitle"/>
          </p:nvPr>
        </p:nvSpPr>
        <p:spPr>
          <a:xfrm>
            <a:off x="477981" y="1122363"/>
            <a:ext cx="4023360" cy="3204134"/>
          </a:xfrm>
        </p:spPr>
        <p:txBody>
          <a:bodyPr anchor="b">
            <a:normAutofit/>
          </a:bodyPr>
          <a:lstStyle/>
          <a:p>
            <a:pPr algn="l"/>
            <a:r>
              <a:rPr lang="en-US" sz="4800" dirty="0"/>
              <a:t>Cybersecurity Advisory &amp; Preparedness Services</a:t>
            </a:r>
          </a:p>
        </p:txBody>
      </p:sp>
      <p:sp>
        <p:nvSpPr>
          <p:cNvPr id="13" name="Rectangle 12">
            <a:extLst>
              <a:ext uri="{FF2B5EF4-FFF2-40B4-BE49-F238E27FC236}">
                <a16:creationId xmlns:a16="http://schemas.microsoft.com/office/drawing/2014/main" id="{AF2F604E-43BE-4DC3-B983-E07152336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59921" y="346791"/>
            <a:ext cx="146304"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5" name="Rectangle 14">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1029" y="4546920"/>
            <a:ext cx="3977640" cy="18288"/>
          </a:xfrm>
          <a:prstGeom prst="rect">
            <a:avLst/>
          </a:prstGeom>
          <a:solidFill>
            <a:schemeClr val="tx1"/>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6" name="Picture 5" descr="Text">
            <a:extLst>
              <a:ext uri="{FF2B5EF4-FFF2-40B4-BE49-F238E27FC236}">
                <a16:creationId xmlns:a16="http://schemas.microsoft.com/office/drawing/2014/main" id="{2F0C0909-993C-A1EF-3955-79224F78AAF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5310" y="5073331"/>
            <a:ext cx="4023359" cy="1007732"/>
          </a:xfrm>
          <a:prstGeom prst="rect">
            <a:avLst/>
          </a:prstGeom>
        </p:spPr>
      </p:pic>
    </p:spTree>
    <p:extLst>
      <p:ext uri="{BB962C8B-B14F-4D97-AF65-F5344CB8AC3E}">
        <p14:creationId xmlns:p14="http://schemas.microsoft.com/office/powerpoint/2010/main" val="132788972"/>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5" name="Content Placeholder 4">
            <a:extLst>
              <a:ext uri="{FF2B5EF4-FFF2-40B4-BE49-F238E27FC236}">
                <a16:creationId xmlns:a16="http://schemas.microsoft.com/office/drawing/2014/main" id="{D13101E7-1EFD-E8F5-EF31-21F9BBF04317}"/>
              </a:ext>
            </a:extLst>
          </p:cNvPr>
          <p:cNvPicPr>
            <a:picLocks noGrp="1" noChangeAspect="1"/>
          </p:cNvPicPr>
          <p:nvPr>
            <p:ph idx="1"/>
          </p:nvPr>
        </p:nvPicPr>
        <p:blipFill rotWithShape="1">
          <a:blip r:embed="rId2"/>
          <a:srcRect b="6656"/>
          <a:stretch/>
        </p:blipFill>
        <p:spPr>
          <a:xfrm>
            <a:off x="20" y="1282"/>
            <a:ext cx="12191980" cy="6856718"/>
          </a:xfrm>
          <a:prstGeom prst="rect">
            <a:avLst/>
          </a:prstGeom>
        </p:spPr>
      </p:pic>
    </p:spTree>
    <p:extLst>
      <p:ext uri="{BB962C8B-B14F-4D97-AF65-F5344CB8AC3E}">
        <p14:creationId xmlns:p14="http://schemas.microsoft.com/office/powerpoint/2010/main" val="64204129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 name="Freeform: Shape 33">
            <a:extLst>
              <a:ext uri="{FF2B5EF4-FFF2-40B4-BE49-F238E27FC236}">
                <a16:creationId xmlns:a16="http://schemas.microsoft.com/office/drawing/2014/main" id="{42285737-90EE-47DC-AC80-8AE156B1196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1" y="-1"/>
            <a:ext cx="4403709" cy="6858001"/>
          </a:xfrm>
          <a:custGeom>
            <a:avLst/>
            <a:gdLst>
              <a:gd name="connsiteX0" fmla="*/ 3223890 w 4403709"/>
              <a:gd name="connsiteY0" fmla="*/ 6858001 h 6858001"/>
              <a:gd name="connsiteX1" fmla="*/ 4101908 w 4403709"/>
              <a:gd name="connsiteY1" fmla="*/ 6858001 h 6858001"/>
              <a:gd name="connsiteX2" fmla="*/ 3254950 w 4403709"/>
              <a:gd name="connsiteY2" fmla="*/ 1599356 h 6858001"/>
              <a:gd name="connsiteX3" fmla="*/ 3254950 w 4403709"/>
              <a:gd name="connsiteY3" fmla="*/ 1594062 h 6858001"/>
              <a:gd name="connsiteX4" fmla="*/ 4403709 w 4403709"/>
              <a:gd name="connsiteY4" fmla="*/ 0 h 6858001"/>
              <a:gd name="connsiteX5" fmla="*/ 3254950 w 4403709"/>
              <a:gd name="connsiteY5" fmla="*/ 0 h 6858001"/>
              <a:gd name="connsiteX6" fmla="*/ 2903520 w 4403709"/>
              <a:gd name="connsiteY6" fmla="*/ 0 h 6858001"/>
              <a:gd name="connsiteX7" fmla="*/ 0 w 4403709"/>
              <a:gd name="connsiteY7" fmla="*/ 0 h 6858001"/>
              <a:gd name="connsiteX8" fmla="*/ 0 w 4403709"/>
              <a:gd name="connsiteY8" fmla="*/ 6858000 h 6858001"/>
              <a:gd name="connsiteX9" fmla="*/ 3223890 w 4403709"/>
              <a:gd name="connsiteY9" fmla="*/ 6858000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403709" h="6858001">
                <a:moveTo>
                  <a:pt x="3223890" y="6858001"/>
                </a:moveTo>
                <a:lnTo>
                  <a:pt x="4101908" y="6858001"/>
                </a:lnTo>
                <a:lnTo>
                  <a:pt x="3254950" y="1599356"/>
                </a:lnTo>
                <a:lnTo>
                  <a:pt x="3254950" y="1594062"/>
                </a:lnTo>
                <a:lnTo>
                  <a:pt x="4403709" y="0"/>
                </a:lnTo>
                <a:lnTo>
                  <a:pt x="3254950" y="0"/>
                </a:lnTo>
                <a:lnTo>
                  <a:pt x="2903520" y="0"/>
                </a:lnTo>
                <a:lnTo>
                  <a:pt x="0" y="0"/>
                </a:lnTo>
                <a:lnTo>
                  <a:pt x="0" y="6858000"/>
                </a:lnTo>
                <a:lnTo>
                  <a:pt x="3223890" y="6858000"/>
                </a:lnTo>
                <a:close/>
              </a:path>
            </a:pathLst>
          </a:custGeom>
          <a:ln>
            <a:noFill/>
          </a:ln>
        </p:spPr>
        <p:style>
          <a:lnRef idx="2">
            <a:schemeClr val="accent1">
              <a:shade val="50000"/>
            </a:schemeClr>
          </a:lnRef>
          <a:fillRef idx="1002">
            <a:schemeClr val="dk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nvGrpSpPr>
          <p:cNvPr id="52" name="Group 35">
            <a:extLst>
              <a:ext uri="{FF2B5EF4-FFF2-40B4-BE49-F238E27FC236}">
                <a16:creationId xmlns:a16="http://schemas.microsoft.com/office/drawing/2014/main" id="{B57BDC17-F1B3-455F-BBF1-680AA1F25C0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315292" y="0"/>
            <a:ext cx="2436813" cy="6858001"/>
            <a:chOff x="1320800" y="0"/>
            <a:chExt cx="2436813" cy="6858001"/>
          </a:xfrm>
        </p:grpSpPr>
        <p:sp>
          <p:nvSpPr>
            <p:cNvPr id="37" name="Freeform 6">
              <a:extLst>
                <a:ext uri="{FF2B5EF4-FFF2-40B4-BE49-F238E27FC236}">
                  <a16:creationId xmlns:a16="http://schemas.microsoft.com/office/drawing/2014/main" id="{64E2FA9A-FEF7-4501-B0EB-5E45EDD2177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0"/>
              <a:ext cx="1122363" cy="5329238"/>
            </a:xfrm>
            <a:custGeom>
              <a:avLst/>
              <a:gdLst/>
              <a:ahLst/>
              <a:cxnLst/>
              <a:rect l="0" t="0" r="r" b="b"/>
              <a:pathLst>
                <a:path w="707" h="3357">
                  <a:moveTo>
                    <a:pt x="0" y="3330"/>
                  </a:moveTo>
                  <a:lnTo>
                    <a:pt x="156" y="3357"/>
                  </a:lnTo>
                  <a:lnTo>
                    <a:pt x="707" y="0"/>
                  </a:lnTo>
                  <a:lnTo>
                    <a:pt x="547" y="0"/>
                  </a:lnTo>
                  <a:lnTo>
                    <a:pt x="0" y="3330"/>
                  </a:lnTo>
                  <a:close/>
                </a:path>
              </a:pathLst>
            </a:custGeom>
            <a:solidFill>
              <a:schemeClr val="accent1"/>
            </a:solidFill>
            <a:ln>
              <a:noFill/>
            </a:ln>
          </p:spPr>
        </p:sp>
        <p:sp>
          <p:nvSpPr>
            <p:cNvPr id="53" name="Freeform 7">
              <a:extLst>
                <a:ext uri="{FF2B5EF4-FFF2-40B4-BE49-F238E27FC236}">
                  <a16:creationId xmlns:a16="http://schemas.microsoft.com/office/drawing/2014/main" id="{BC38192B-B4CB-47D4-A3B1-10010247F15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0"/>
              <a:ext cx="1117600" cy="5276850"/>
            </a:xfrm>
            <a:custGeom>
              <a:avLst/>
              <a:gdLst/>
              <a:ahLst/>
              <a:cxnLst/>
              <a:rect l="0" t="0" r="r" b="b"/>
              <a:pathLst>
                <a:path w="704" h="3324">
                  <a:moveTo>
                    <a:pt x="704" y="0"/>
                  </a:moveTo>
                  <a:lnTo>
                    <a:pt x="545" y="0"/>
                  </a:lnTo>
                  <a:lnTo>
                    <a:pt x="0" y="3300"/>
                  </a:lnTo>
                  <a:lnTo>
                    <a:pt x="157" y="3324"/>
                  </a:lnTo>
                  <a:lnTo>
                    <a:pt x="704" y="0"/>
                  </a:lnTo>
                  <a:close/>
                </a:path>
              </a:pathLst>
            </a:custGeom>
            <a:solidFill>
              <a:srgbClr val="595959"/>
            </a:solidFill>
            <a:ln>
              <a:noFill/>
            </a:ln>
          </p:spPr>
        </p:sp>
        <p:sp>
          <p:nvSpPr>
            <p:cNvPr id="39" name="Freeform 8">
              <a:extLst>
                <a:ext uri="{FF2B5EF4-FFF2-40B4-BE49-F238E27FC236}">
                  <a16:creationId xmlns:a16="http://schemas.microsoft.com/office/drawing/2014/main" id="{96330E33-E171-4B0F-82B5-AF7230399B5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228725" cy="1619250"/>
            </a:xfrm>
            <a:custGeom>
              <a:avLst/>
              <a:gdLst/>
              <a:ahLst/>
              <a:cxnLst/>
              <a:rect l="0" t="0" r="r" b="b"/>
              <a:pathLst>
                <a:path w="774" h="1020">
                  <a:moveTo>
                    <a:pt x="0" y="0"/>
                  </a:moveTo>
                  <a:lnTo>
                    <a:pt x="740" y="1020"/>
                  </a:lnTo>
                  <a:lnTo>
                    <a:pt x="774" y="1020"/>
                  </a:lnTo>
                  <a:lnTo>
                    <a:pt x="0" y="0"/>
                  </a:lnTo>
                  <a:close/>
                </a:path>
              </a:pathLst>
            </a:custGeom>
            <a:solidFill>
              <a:srgbClr val="262626"/>
            </a:solidFill>
            <a:ln>
              <a:noFill/>
            </a:ln>
          </p:spPr>
        </p:sp>
        <p:sp>
          <p:nvSpPr>
            <p:cNvPr id="54" name="Freeform 9">
              <a:extLst>
                <a:ext uri="{FF2B5EF4-FFF2-40B4-BE49-F238E27FC236}">
                  <a16:creationId xmlns:a16="http://schemas.microsoft.com/office/drawing/2014/main" id="{332B1723-69BF-42D7-B757-0FA059E1525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91138"/>
              <a:ext cx="1495425" cy="1566863"/>
            </a:xfrm>
            <a:custGeom>
              <a:avLst/>
              <a:gdLst/>
              <a:ahLst/>
              <a:cxnLst/>
              <a:rect l="0" t="0" r="r" b="b"/>
              <a:pathLst>
                <a:path w="942" h="987">
                  <a:moveTo>
                    <a:pt x="0" y="0"/>
                  </a:moveTo>
                  <a:lnTo>
                    <a:pt x="909" y="987"/>
                  </a:lnTo>
                  <a:lnTo>
                    <a:pt x="942" y="987"/>
                  </a:lnTo>
                  <a:lnTo>
                    <a:pt x="0" y="0"/>
                  </a:lnTo>
                  <a:close/>
                </a:path>
              </a:pathLst>
            </a:custGeom>
            <a:solidFill>
              <a:schemeClr val="accent1">
                <a:lumMod val="50000"/>
              </a:schemeClr>
            </a:solidFill>
            <a:ln>
              <a:noFill/>
            </a:ln>
          </p:spPr>
        </p:sp>
        <p:sp>
          <p:nvSpPr>
            <p:cNvPr id="41" name="Freeform 10">
              <a:extLst>
                <a:ext uri="{FF2B5EF4-FFF2-40B4-BE49-F238E27FC236}">
                  <a16:creationId xmlns:a16="http://schemas.microsoft.com/office/drawing/2014/main" id="{F115D62D-1E96-48D1-A78D-D370A0BFB9B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86375"/>
              <a:ext cx="2130425" cy="1571625"/>
            </a:xfrm>
            <a:custGeom>
              <a:avLst/>
              <a:gdLst/>
              <a:ahLst/>
              <a:cxnLst/>
              <a:rect l="0" t="0" r="r" b="b"/>
              <a:pathLst>
                <a:path w="1342" h="990">
                  <a:moveTo>
                    <a:pt x="0" y="3"/>
                  </a:moveTo>
                  <a:lnTo>
                    <a:pt x="942" y="990"/>
                  </a:lnTo>
                  <a:lnTo>
                    <a:pt x="1342" y="990"/>
                  </a:lnTo>
                  <a:lnTo>
                    <a:pt x="156" y="27"/>
                  </a:lnTo>
                  <a:lnTo>
                    <a:pt x="0" y="0"/>
                  </a:lnTo>
                  <a:lnTo>
                    <a:pt x="0" y="3"/>
                  </a:lnTo>
                  <a:close/>
                </a:path>
              </a:pathLst>
            </a:custGeom>
            <a:solidFill>
              <a:schemeClr val="accent1">
                <a:lumMod val="75000"/>
              </a:schemeClr>
            </a:solidFill>
            <a:ln>
              <a:noFill/>
            </a:ln>
          </p:spPr>
        </p:sp>
        <p:sp>
          <p:nvSpPr>
            <p:cNvPr id="55" name="Freeform 11">
              <a:extLst>
                <a:ext uri="{FF2B5EF4-FFF2-40B4-BE49-F238E27FC236}">
                  <a16:creationId xmlns:a16="http://schemas.microsoft.com/office/drawing/2014/main" id="{91C2876A-169D-4822-A766-C00578C88B4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695450" cy="1619250"/>
            </a:xfrm>
            <a:custGeom>
              <a:avLst/>
              <a:gdLst/>
              <a:ahLst/>
              <a:cxnLst/>
              <a:rect l="0" t="0" r="r" b="b"/>
              <a:pathLst>
                <a:path w="1068" h="1020">
                  <a:moveTo>
                    <a:pt x="1068" y="1020"/>
                  </a:moveTo>
                  <a:lnTo>
                    <a:pt x="184" y="60"/>
                  </a:lnTo>
                  <a:lnTo>
                    <a:pt x="154" y="27"/>
                  </a:lnTo>
                  <a:lnTo>
                    <a:pt x="157" y="27"/>
                  </a:lnTo>
                  <a:lnTo>
                    <a:pt x="157" y="24"/>
                  </a:lnTo>
                  <a:lnTo>
                    <a:pt x="154" y="24"/>
                  </a:lnTo>
                  <a:lnTo>
                    <a:pt x="0" y="0"/>
                  </a:lnTo>
                  <a:lnTo>
                    <a:pt x="0" y="0"/>
                  </a:lnTo>
                  <a:lnTo>
                    <a:pt x="774" y="1020"/>
                  </a:lnTo>
                  <a:lnTo>
                    <a:pt x="1068" y="1020"/>
                  </a:lnTo>
                  <a:close/>
                </a:path>
              </a:pathLst>
            </a:custGeom>
            <a:solidFill>
              <a:srgbClr val="404040"/>
            </a:solidFill>
            <a:ln>
              <a:noFill/>
            </a:ln>
          </p:spPr>
        </p:sp>
      </p:grpSp>
      <p:sp>
        <p:nvSpPr>
          <p:cNvPr id="2" name="Title 1">
            <a:extLst>
              <a:ext uri="{FF2B5EF4-FFF2-40B4-BE49-F238E27FC236}">
                <a16:creationId xmlns:a16="http://schemas.microsoft.com/office/drawing/2014/main" id="{E10E10EC-9381-4B3D-AFEE-BCA86F51C850}"/>
              </a:ext>
            </a:extLst>
          </p:cNvPr>
          <p:cNvSpPr>
            <a:spLocks noGrp="1"/>
          </p:cNvSpPr>
          <p:nvPr>
            <p:ph type="title"/>
          </p:nvPr>
        </p:nvSpPr>
        <p:spPr>
          <a:xfrm>
            <a:off x="168180" y="385763"/>
            <a:ext cx="3510950" cy="5105400"/>
          </a:xfrm>
        </p:spPr>
        <p:txBody>
          <a:bodyPr vert="horz" lIns="91440" tIns="45720" rIns="91440" bIns="45720" rtlCol="0">
            <a:normAutofit/>
          </a:bodyPr>
          <a:lstStyle/>
          <a:p>
            <a:r>
              <a:rPr lang="en-US" sz="4000" dirty="0">
                <a:solidFill>
                  <a:srgbClr val="FFFFFF"/>
                </a:solidFill>
              </a:rPr>
              <a:t>Personalized Cybersecurity Posture Scorecard Dashboard and Benchmarking</a:t>
            </a:r>
            <a:endParaRPr lang="en-US" sz="4000" kern="1200" dirty="0">
              <a:solidFill>
                <a:srgbClr val="FFFFFF"/>
              </a:solidFill>
              <a:latin typeface="+mj-lt"/>
              <a:ea typeface="+mj-ea"/>
              <a:cs typeface="+mj-cs"/>
            </a:endParaRPr>
          </a:p>
        </p:txBody>
      </p:sp>
      <p:graphicFrame>
        <p:nvGraphicFramePr>
          <p:cNvPr id="29" name="Content Placeholder 2">
            <a:extLst>
              <a:ext uri="{FF2B5EF4-FFF2-40B4-BE49-F238E27FC236}">
                <a16:creationId xmlns:a16="http://schemas.microsoft.com/office/drawing/2014/main" id="{AAA03AE1-42DB-4D5C-BFC4-88B7C19B361A}"/>
              </a:ext>
            </a:extLst>
          </p:cNvPr>
          <p:cNvGraphicFramePr>
            <a:graphicFrameLocks noGrp="1"/>
          </p:cNvGraphicFramePr>
          <p:nvPr>
            <p:ph idx="1"/>
            <p:extLst>
              <p:ext uri="{D42A27DB-BD31-4B8C-83A1-F6EECF244321}">
                <p14:modId xmlns:p14="http://schemas.microsoft.com/office/powerpoint/2010/main" val="1928565896"/>
              </p:ext>
            </p:extLst>
          </p:nvPr>
        </p:nvGraphicFramePr>
        <p:xfrm>
          <a:off x="5010150" y="685800"/>
          <a:ext cx="6492875" cy="5105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80876922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8" name="Content Placeholder 7" descr="Graphical user interface, application&#10;&#10;Description automatically generated">
            <a:extLst>
              <a:ext uri="{FF2B5EF4-FFF2-40B4-BE49-F238E27FC236}">
                <a16:creationId xmlns:a16="http://schemas.microsoft.com/office/drawing/2014/main" id="{8D72A30B-652D-8AEA-E635-3D73E6E10D6B}"/>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43467" y="729996"/>
            <a:ext cx="10905066" cy="5398006"/>
          </a:xfrm>
          <a:prstGeom prst="rect">
            <a:avLst/>
          </a:prstGeom>
        </p:spPr>
      </p:pic>
    </p:spTree>
    <p:extLst>
      <p:ext uri="{BB962C8B-B14F-4D97-AF65-F5344CB8AC3E}">
        <p14:creationId xmlns:p14="http://schemas.microsoft.com/office/powerpoint/2010/main" val="175224698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 name="Freeform: Shape 33">
            <a:extLst>
              <a:ext uri="{FF2B5EF4-FFF2-40B4-BE49-F238E27FC236}">
                <a16:creationId xmlns:a16="http://schemas.microsoft.com/office/drawing/2014/main" id="{42285737-90EE-47DC-AC80-8AE156B1196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1" y="-1"/>
            <a:ext cx="4403709" cy="6858001"/>
          </a:xfrm>
          <a:custGeom>
            <a:avLst/>
            <a:gdLst>
              <a:gd name="connsiteX0" fmla="*/ 3223890 w 4403709"/>
              <a:gd name="connsiteY0" fmla="*/ 6858001 h 6858001"/>
              <a:gd name="connsiteX1" fmla="*/ 4101908 w 4403709"/>
              <a:gd name="connsiteY1" fmla="*/ 6858001 h 6858001"/>
              <a:gd name="connsiteX2" fmla="*/ 3254950 w 4403709"/>
              <a:gd name="connsiteY2" fmla="*/ 1599356 h 6858001"/>
              <a:gd name="connsiteX3" fmla="*/ 3254950 w 4403709"/>
              <a:gd name="connsiteY3" fmla="*/ 1594062 h 6858001"/>
              <a:gd name="connsiteX4" fmla="*/ 4403709 w 4403709"/>
              <a:gd name="connsiteY4" fmla="*/ 0 h 6858001"/>
              <a:gd name="connsiteX5" fmla="*/ 3254950 w 4403709"/>
              <a:gd name="connsiteY5" fmla="*/ 0 h 6858001"/>
              <a:gd name="connsiteX6" fmla="*/ 2903520 w 4403709"/>
              <a:gd name="connsiteY6" fmla="*/ 0 h 6858001"/>
              <a:gd name="connsiteX7" fmla="*/ 0 w 4403709"/>
              <a:gd name="connsiteY7" fmla="*/ 0 h 6858001"/>
              <a:gd name="connsiteX8" fmla="*/ 0 w 4403709"/>
              <a:gd name="connsiteY8" fmla="*/ 6858000 h 6858001"/>
              <a:gd name="connsiteX9" fmla="*/ 3223890 w 4403709"/>
              <a:gd name="connsiteY9" fmla="*/ 6858000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403709" h="6858001">
                <a:moveTo>
                  <a:pt x="3223890" y="6858001"/>
                </a:moveTo>
                <a:lnTo>
                  <a:pt x="4101908" y="6858001"/>
                </a:lnTo>
                <a:lnTo>
                  <a:pt x="3254950" y="1599356"/>
                </a:lnTo>
                <a:lnTo>
                  <a:pt x="3254950" y="1594062"/>
                </a:lnTo>
                <a:lnTo>
                  <a:pt x="4403709" y="0"/>
                </a:lnTo>
                <a:lnTo>
                  <a:pt x="3254950" y="0"/>
                </a:lnTo>
                <a:lnTo>
                  <a:pt x="2903520" y="0"/>
                </a:lnTo>
                <a:lnTo>
                  <a:pt x="0" y="0"/>
                </a:lnTo>
                <a:lnTo>
                  <a:pt x="0" y="6858000"/>
                </a:lnTo>
                <a:lnTo>
                  <a:pt x="3223890" y="6858000"/>
                </a:lnTo>
                <a:close/>
              </a:path>
            </a:pathLst>
          </a:custGeom>
          <a:ln>
            <a:noFill/>
          </a:ln>
        </p:spPr>
        <p:style>
          <a:lnRef idx="2">
            <a:schemeClr val="accent1">
              <a:shade val="50000"/>
            </a:schemeClr>
          </a:lnRef>
          <a:fillRef idx="1002">
            <a:schemeClr val="dk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nvGrpSpPr>
          <p:cNvPr id="52" name="Group 35">
            <a:extLst>
              <a:ext uri="{FF2B5EF4-FFF2-40B4-BE49-F238E27FC236}">
                <a16:creationId xmlns:a16="http://schemas.microsoft.com/office/drawing/2014/main" id="{B57BDC17-F1B3-455F-BBF1-680AA1F25C0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315292" y="0"/>
            <a:ext cx="2436813" cy="6858001"/>
            <a:chOff x="1320800" y="0"/>
            <a:chExt cx="2436813" cy="6858001"/>
          </a:xfrm>
        </p:grpSpPr>
        <p:sp>
          <p:nvSpPr>
            <p:cNvPr id="37" name="Freeform 6">
              <a:extLst>
                <a:ext uri="{FF2B5EF4-FFF2-40B4-BE49-F238E27FC236}">
                  <a16:creationId xmlns:a16="http://schemas.microsoft.com/office/drawing/2014/main" id="{64E2FA9A-FEF7-4501-B0EB-5E45EDD2177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0"/>
              <a:ext cx="1122363" cy="5329238"/>
            </a:xfrm>
            <a:custGeom>
              <a:avLst/>
              <a:gdLst/>
              <a:ahLst/>
              <a:cxnLst/>
              <a:rect l="0" t="0" r="r" b="b"/>
              <a:pathLst>
                <a:path w="707" h="3357">
                  <a:moveTo>
                    <a:pt x="0" y="3330"/>
                  </a:moveTo>
                  <a:lnTo>
                    <a:pt x="156" y="3357"/>
                  </a:lnTo>
                  <a:lnTo>
                    <a:pt x="707" y="0"/>
                  </a:lnTo>
                  <a:lnTo>
                    <a:pt x="547" y="0"/>
                  </a:lnTo>
                  <a:lnTo>
                    <a:pt x="0" y="3330"/>
                  </a:lnTo>
                  <a:close/>
                </a:path>
              </a:pathLst>
            </a:custGeom>
            <a:solidFill>
              <a:schemeClr val="accent1"/>
            </a:solidFill>
            <a:ln>
              <a:noFill/>
            </a:ln>
          </p:spPr>
        </p:sp>
        <p:sp>
          <p:nvSpPr>
            <p:cNvPr id="53" name="Freeform 7">
              <a:extLst>
                <a:ext uri="{FF2B5EF4-FFF2-40B4-BE49-F238E27FC236}">
                  <a16:creationId xmlns:a16="http://schemas.microsoft.com/office/drawing/2014/main" id="{BC38192B-B4CB-47D4-A3B1-10010247F15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0"/>
              <a:ext cx="1117600" cy="5276850"/>
            </a:xfrm>
            <a:custGeom>
              <a:avLst/>
              <a:gdLst/>
              <a:ahLst/>
              <a:cxnLst/>
              <a:rect l="0" t="0" r="r" b="b"/>
              <a:pathLst>
                <a:path w="704" h="3324">
                  <a:moveTo>
                    <a:pt x="704" y="0"/>
                  </a:moveTo>
                  <a:lnTo>
                    <a:pt x="545" y="0"/>
                  </a:lnTo>
                  <a:lnTo>
                    <a:pt x="0" y="3300"/>
                  </a:lnTo>
                  <a:lnTo>
                    <a:pt x="157" y="3324"/>
                  </a:lnTo>
                  <a:lnTo>
                    <a:pt x="704" y="0"/>
                  </a:lnTo>
                  <a:close/>
                </a:path>
              </a:pathLst>
            </a:custGeom>
            <a:solidFill>
              <a:srgbClr val="595959"/>
            </a:solidFill>
            <a:ln>
              <a:noFill/>
            </a:ln>
          </p:spPr>
        </p:sp>
        <p:sp>
          <p:nvSpPr>
            <p:cNvPr id="39" name="Freeform 8">
              <a:extLst>
                <a:ext uri="{FF2B5EF4-FFF2-40B4-BE49-F238E27FC236}">
                  <a16:creationId xmlns:a16="http://schemas.microsoft.com/office/drawing/2014/main" id="{96330E33-E171-4B0F-82B5-AF7230399B5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228725" cy="1619250"/>
            </a:xfrm>
            <a:custGeom>
              <a:avLst/>
              <a:gdLst/>
              <a:ahLst/>
              <a:cxnLst/>
              <a:rect l="0" t="0" r="r" b="b"/>
              <a:pathLst>
                <a:path w="774" h="1020">
                  <a:moveTo>
                    <a:pt x="0" y="0"/>
                  </a:moveTo>
                  <a:lnTo>
                    <a:pt x="740" y="1020"/>
                  </a:lnTo>
                  <a:lnTo>
                    <a:pt x="774" y="1020"/>
                  </a:lnTo>
                  <a:lnTo>
                    <a:pt x="0" y="0"/>
                  </a:lnTo>
                  <a:close/>
                </a:path>
              </a:pathLst>
            </a:custGeom>
            <a:solidFill>
              <a:srgbClr val="262626"/>
            </a:solidFill>
            <a:ln>
              <a:noFill/>
            </a:ln>
          </p:spPr>
        </p:sp>
        <p:sp>
          <p:nvSpPr>
            <p:cNvPr id="54" name="Freeform 9">
              <a:extLst>
                <a:ext uri="{FF2B5EF4-FFF2-40B4-BE49-F238E27FC236}">
                  <a16:creationId xmlns:a16="http://schemas.microsoft.com/office/drawing/2014/main" id="{332B1723-69BF-42D7-B757-0FA059E1525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91138"/>
              <a:ext cx="1495425" cy="1566863"/>
            </a:xfrm>
            <a:custGeom>
              <a:avLst/>
              <a:gdLst/>
              <a:ahLst/>
              <a:cxnLst/>
              <a:rect l="0" t="0" r="r" b="b"/>
              <a:pathLst>
                <a:path w="942" h="987">
                  <a:moveTo>
                    <a:pt x="0" y="0"/>
                  </a:moveTo>
                  <a:lnTo>
                    <a:pt x="909" y="987"/>
                  </a:lnTo>
                  <a:lnTo>
                    <a:pt x="942" y="987"/>
                  </a:lnTo>
                  <a:lnTo>
                    <a:pt x="0" y="0"/>
                  </a:lnTo>
                  <a:close/>
                </a:path>
              </a:pathLst>
            </a:custGeom>
            <a:solidFill>
              <a:schemeClr val="accent1">
                <a:lumMod val="50000"/>
              </a:schemeClr>
            </a:solidFill>
            <a:ln>
              <a:noFill/>
            </a:ln>
          </p:spPr>
        </p:sp>
        <p:sp>
          <p:nvSpPr>
            <p:cNvPr id="41" name="Freeform 10">
              <a:extLst>
                <a:ext uri="{FF2B5EF4-FFF2-40B4-BE49-F238E27FC236}">
                  <a16:creationId xmlns:a16="http://schemas.microsoft.com/office/drawing/2014/main" id="{F115D62D-1E96-48D1-A78D-D370A0BFB9B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86375"/>
              <a:ext cx="2130425" cy="1571625"/>
            </a:xfrm>
            <a:custGeom>
              <a:avLst/>
              <a:gdLst/>
              <a:ahLst/>
              <a:cxnLst/>
              <a:rect l="0" t="0" r="r" b="b"/>
              <a:pathLst>
                <a:path w="1342" h="990">
                  <a:moveTo>
                    <a:pt x="0" y="3"/>
                  </a:moveTo>
                  <a:lnTo>
                    <a:pt x="942" y="990"/>
                  </a:lnTo>
                  <a:lnTo>
                    <a:pt x="1342" y="990"/>
                  </a:lnTo>
                  <a:lnTo>
                    <a:pt x="156" y="27"/>
                  </a:lnTo>
                  <a:lnTo>
                    <a:pt x="0" y="0"/>
                  </a:lnTo>
                  <a:lnTo>
                    <a:pt x="0" y="3"/>
                  </a:lnTo>
                  <a:close/>
                </a:path>
              </a:pathLst>
            </a:custGeom>
            <a:solidFill>
              <a:schemeClr val="accent1">
                <a:lumMod val="75000"/>
              </a:schemeClr>
            </a:solidFill>
            <a:ln>
              <a:noFill/>
            </a:ln>
          </p:spPr>
        </p:sp>
        <p:sp>
          <p:nvSpPr>
            <p:cNvPr id="55" name="Freeform 11">
              <a:extLst>
                <a:ext uri="{FF2B5EF4-FFF2-40B4-BE49-F238E27FC236}">
                  <a16:creationId xmlns:a16="http://schemas.microsoft.com/office/drawing/2014/main" id="{91C2876A-169D-4822-A766-C00578C88B4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695450" cy="1619250"/>
            </a:xfrm>
            <a:custGeom>
              <a:avLst/>
              <a:gdLst/>
              <a:ahLst/>
              <a:cxnLst/>
              <a:rect l="0" t="0" r="r" b="b"/>
              <a:pathLst>
                <a:path w="1068" h="1020">
                  <a:moveTo>
                    <a:pt x="1068" y="1020"/>
                  </a:moveTo>
                  <a:lnTo>
                    <a:pt x="184" y="60"/>
                  </a:lnTo>
                  <a:lnTo>
                    <a:pt x="154" y="27"/>
                  </a:lnTo>
                  <a:lnTo>
                    <a:pt x="157" y="27"/>
                  </a:lnTo>
                  <a:lnTo>
                    <a:pt x="157" y="24"/>
                  </a:lnTo>
                  <a:lnTo>
                    <a:pt x="154" y="24"/>
                  </a:lnTo>
                  <a:lnTo>
                    <a:pt x="0" y="0"/>
                  </a:lnTo>
                  <a:lnTo>
                    <a:pt x="0" y="0"/>
                  </a:lnTo>
                  <a:lnTo>
                    <a:pt x="774" y="1020"/>
                  </a:lnTo>
                  <a:lnTo>
                    <a:pt x="1068" y="1020"/>
                  </a:lnTo>
                  <a:close/>
                </a:path>
              </a:pathLst>
            </a:custGeom>
            <a:solidFill>
              <a:srgbClr val="404040"/>
            </a:solidFill>
            <a:ln>
              <a:noFill/>
            </a:ln>
          </p:spPr>
        </p:sp>
      </p:grpSp>
      <p:sp>
        <p:nvSpPr>
          <p:cNvPr id="2" name="Title 1">
            <a:extLst>
              <a:ext uri="{FF2B5EF4-FFF2-40B4-BE49-F238E27FC236}">
                <a16:creationId xmlns:a16="http://schemas.microsoft.com/office/drawing/2014/main" id="{E10E10EC-9381-4B3D-AFEE-BCA86F51C850}"/>
              </a:ext>
            </a:extLst>
          </p:cNvPr>
          <p:cNvSpPr>
            <a:spLocks noGrp="1"/>
          </p:cNvSpPr>
          <p:nvPr>
            <p:ph type="title"/>
          </p:nvPr>
        </p:nvSpPr>
        <p:spPr>
          <a:xfrm>
            <a:off x="81546" y="104505"/>
            <a:ext cx="3510950" cy="5105400"/>
          </a:xfrm>
        </p:spPr>
        <p:txBody>
          <a:bodyPr vert="horz" lIns="91440" tIns="45720" rIns="91440" bIns="45720" rtlCol="0">
            <a:normAutofit/>
          </a:bodyPr>
          <a:lstStyle/>
          <a:p>
            <a:r>
              <a:rPr lang="en-US" sz="4000" dirty="0" err="1">
                <a:solidFill>
                  <a:srgbClr val="FFFFFF"/>
                </a:solidFill>
              </a:rPr>
              <a:t>vCISO</a:t>
            </a:r>
            <a:r>
              <a:rPr lang="en-US" sz="4000" dirty="0">
                <a:solidFill>
                  <a:srgbClr val="FFFFFF"/>
                </a:solidFill>
              </a:rPr>
              <a:t> Bi-Annual Call to Review the Clients Security Posture</a:t>
            </a:r>
            <a:endParaRPr lang="en-US" sz="4000" kern="1200" dirty="0">
              <a:solidFill>
                <a:srgbClr val="FFFFFF"/>
              </a:solidFill>
              <a:latin typeface="+mj-lt"/>
              <a:ea typeface="+mj-ea"/>
              <a:cs typeface="+mj-cs"/>
            </a:endParaRPr>
          </a:p>
        </p:txBody>
      </p:sp>
      <p:graphicFrame>
        <p:nvGraphicFramePr>
          <p:cNvPr id="29" name="Content Placeholder 2">
            <a:extLst>
              <a:ext uri="{FF2B5EF4-FFF2-40B4-BE49-F238E27FC236}">
                <a16:creationId xmlns:a16="http://schemas.microsoft.com/office/drawing/2014/main" id="{AAA03AE1-42DB-4D5C-BFC4-88B7C19B361A}"/>
              </a:ext>
            </a:extLst>
          </p:cNvPr>
          <p:cNvGraphicFramePr>
            <a:graphicFrameLocks noGrp="1"/>
          </p:cNvGraphicFramePr>
          <p:nvPr>
            <p:ph idx="1"/>
            <p:extLst>
              <p:ext uri="{D42A27DB-BD31-4B8C-83A1-F6EECF244321}">
                <p14:modId xmlns:p14="http://schemas.microsoft.com/office/powerpoint/2010/main" val="3757510810"/>
              </p:ext>
            </p:extLst>
          </p:nvPr>
        </p:nvGraphicFramePr>
        <p:xfrm>
          <a:off x="5010150" y="685800"/>
          <a:ext cx="6492875" cy="5105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80918359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5" name="Freeform: Shape 34">
            <a:extLst>
              <a:ext uri="{FF2B5EF4-FFF2-40B4-BE49-F238E27FC236}">
                <a16:creationId xmlns:a16="http://schemas.microsoft.com/office/drawing/2014/main" id="{42285737-90EE-47DC-AC80-8AE156B1196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1" y="-1"/>
            <a:ext cx="4403709" cy="6858001"/>
          </a:xfrm>
          <a:custGeom>
            <a:avLst/>
            <a:gdLst>
              <a:gd name="connsiteX0" fmla="*/ 3223890 w 4403709"/>
              <a:gd name="connsiteY0" fmla="*/ 6858001 h 6858001"/>
              <a:gd name="connsiteX1" fmla="*/ 4101908 w 4403709"/>
              <a:gd name="connsiteY1" fmla="*/ 6858001 h 6858001"/>
              <a:gd name="connsiteX2" fmla="*/ 3254950 w 4403709"/>
              <a:gd name="connsiteY2" fmla="*/ 1599356 h 6858001"/>
              <a:gd name="connsiteX3" fmla="*/ 3254950 w 4403709"/>
              <a:gd name="connsiteY3" fmla="*/ 1594062 h 6858001"/>
              <a:gd name="connsiteX4" fmla="*/ 4403709 w 4403709"/>
              <a:gd name="connsiteY4" fmla="*/ 0 h 6858001"/>
              <a:gd name="connsiteX5" fmla="*/ 3254950 w 4403709"/>
              <a:gd name="connsiteY5" fmla="*/ 0 h 6858001"/>
              <a:gd name="connsiteX6" fmla="*/ 2903520 w 4403709"/>
              <a:gd name="connsiteY6" fmla="*/ 0 h 6858001"/>
              <a:gd name="connsiteX7" fmla="*/ 0 w 4403709"/>
              <a:gd name="connsiteY7" fmla="*/ 0 h 6858001"/>
              <a:gd name="connsiteX8" fmla="*/ 0 w 4403709"/>
              <a:gd name="connsiteY8" fmla="*/ 6858000 h 6858001"/>
              <a:gd name="connsiteX9" fmla="*/ 3223890 w 4403709"/>
              <a:gd name="connsiteY9" fmla="*/ 6858000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403709" h="6858001">
                <a:moveTo>
                  <a:pt x="3223890" y="6858001"/>
                </a:moveTo>
                <a:lnTo>
                  <a:pt x="4101908" y="6858001"/>
                </a:lnTo>
                <a:lnTo>
                  <a:pt x="3254950" y="1599356"/>
                </a:lnTo>
                <a:lnTo>
                  <a:pt x="3254950" y="1594062"/>
                </a:lnTo>
                <a:lnTo>
                  <a:pt x="4403709" y="0"/>
                </a:lnTo>
                <a:lnTo>
                  <a:pt x="3254950" y="0"/>
                </a:lnTo>
                <a:lnTo>
                  <a:pt x="2903520" y="0"/>
                </a:lnTo>
                <a:lnTo>
                  <a:pt x="0" y="0"/>
                </a:lnTo>
                <a:lnTo>
                  <a:pt x="0" y="6858000"/>
                </a:lnTo>
                <a:lnTo>
                  <a:pt x="3223890" y="6858000"/>
                </a:lnTo>
                <a:close/>
              </a:path>
            </a:pathLst>
          </a:custGeom>
          <a:ln>
            <a:noFill/>
          </a:ln>
        </p:spPr>
        <p:style>
          <a:lnRef idx="2">
            <a:schemeClr val="accent1">
              <a:shade val="50000"/>
            </a:schemeClr>
          </a:lnRef>
          <a:fillRef idx="1002">
            <a:schemeClr val="dk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nvGrpSpPr>
          <p:cNvPr id="37" name="Group 36">
            <a:extLst>
              <a:ext uri="{FF2B5EF4-FFF2-40B4-BE49-F238E27FC236}">
                <a16:creationId xmlns:a16="http://schemas.microsoft.com/office/drawing/2014/main" id="{B57BDC17-F1B3-455F-BBF1-680AA1F25C0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315292" y="0"/>
            <a:ext cx="2436813" cy="6858001"/>
            <a:chOff x="1320800" y="0"/>
            <a:chExt cx="2436813" cy="6858001"/>
          </a:xfrm>
        </p:grpSpPr>
        <p:sp>
          <p:nvSpPr>
            <p:cNvPr id="38" name="Freeform 6">
              <a:extLst>
                <a:ext uri="{FF2B5EF4-FFF2-40B4-BE49-F238E27FC236}">
                  <a16:creationId xmlns:a16="http://schemas.microsoft.com/office/drawing/2014/main" id="{64E2FA9A-FEF7-4501-B0EB-5E45EDD2177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0"/>
              <a:ext cx="1122363" cy="5329238"/>
            </a:xfrm>
            <a:custGeom>
              <a:avLst/>
              <a:gdLst/>
              <a:ahLst/>
              <a:cxnLst/>
              <a:rect l="0" t="0" r="r" b="b"/>
              <a:pathLst>
                <a:path w="707" h="3357">
                  <a:moveTo>
                    <a:pt x="0" y="3330"/>
                  </a:moveTo>
                  <a:lnTo>
                    <a:pt x="156" y="3357"/>
                  </a:lnTo>
                  <a:lnTo>
                    <a:pt x="707" y="0"/>
                  </a:lnTo>
                  <a:lnTo>
                    <a:pt x="547" y="0"/>
                  </a:lnTo>
                  <a:lnTo>
                    <a:pt x="0" y="3330"/>
                  </a:lnTo>
                  <a:close/>
                </a:path>
              </a:pathLst>
            </a:custGeom>
            <a:solidFill>
              <a:schemeClr val="accent1"/>
            </a:solidFill>
            <a:ln>
              <a:noFill/>
            </a:ln>
          </p:spPr>
        </p:sp>
        <p:sp>
          <p:nvSpPr>
            <p:cNvPr id="39" name="Freeform 7">
              <a:extLst>
                <a:ext uri="{FF2B5EF4-FFF2-40B4-BE49-F238E27FC236}">
                  <a16:creationId xmlns:a16="http://schemas.microsoft.com/office/drawing/2014/main" id="{BC38192B-B4CB-47D4-A3B1-10010247F15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0"/>
              <a:ext cx="1117600" cy="5276850"/>
            </a:xfrm>
            <a:custGeom>
              <a:avLst/>
              <a:gdLst/>
              <a:ahLst/>
              <a:cxnLst/>
              <a:rect l="0" t="0" r="r" b="b"/>
              <a:pathLst>
                <a:path w="704" h="3324">
                  <a:moveTo>
                    <a:pt x="704" y="0"/>
                  </a:moveTo>
                  <a:lnTo>
                    <a:pt x="545" y="0"/>
                  </a:lnTo>
                  <a:lnTo>
                    <a:pt x="0" y="3300"/>
                  </a:lnTo>
                  <a:lnTo>
                    <a:pt x="157" y="3324"/>
                  </a:lnTo>
                  <a:lnTo>
                    <a:pt x="704" y="0"/>
                  </a:lnTo>
                  <a:close/>
                </a:path>
              </a:pathLst>
            </a:custGeom>
            <a:solidFill>
              <a:srgbClr val="595959"/>
            </a:solidFill>
            <a:ln>
              <a:noFill/>
            </a:ln>
          </p:spPr>
        </p:sp>
        <p:sp>
          <p:nvSpPr>
            <p:cNvPr id="40" name="Freeform 8">
              <a:extLst>
                <a:ext uri="{FF2B5EF4-FFF2-40B4-BE49-F238E27FC236}">
                  <a16:creationId xmlns:a16="http://schemas.microsoft.com/office/drawing/2014/main" id="{96330E33-E171-4B0F-82B5-AF7230399B5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228725" cy="1619250"/>
            </a:xfrm>
            <a:custGeom>
              <a:avLst/>
              <a:gdLst/>
              <a:ahLst/>
              <a:cxnLst/>
              <a:rect l="0" t="0" r="r" b="b"/>
              <a:pathLst>
                <a:path w="774" h="1020">
                  <a:moveTo>
                    <a:pt x="0" y="0"/>
                  </a:moveTo>
                  <a:lnTo>
                    <a:pt x="740" y="1020"/>
                  </a:lnTo>
                  <a:lnTo>
                    <a:pt x="774" y="1020"/>
                  </a:lnTo>
                  <a:lnTo>
                    <a:pt x="0" y="0"/>
                  </a:lnTo>
                  <a:close/>
                </a:path>
              </a:pathLst>
            </a:custGeom>
            <a:solidFill>
              <a:srgbClr val="262626"/>
            </a:solidFill>
            <a:ln>
              <a:noFill/>
            </a:ln>
          </p:spPr>
        </p:sp>
        <p:sp>
          <p:nvSpPr>
            <p:cNvPr id="41" name="Freeform 9">
              <a:extLst>
                <a:ext uri="{FF2B5EF4-FFF2-40B4-BE49-F238E27FC236}">
                  <a16:creationId xmlns:a16="http://schemas.microsoft.com/office/drawing/2014/main" id="{332B1723-69BF-42D7-B757-0FA059E1525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91138"/>
              <a:ext cx="1495425" cy="1566863"/>
            </a:xfrm>
            <a:custGeom>
              <a:avLst/>
              <a:gdLst/>
              <a:ahLst/>
              <a:cxnLst/>
              <a:rect l="0" t="0" r="r" b="b"/>
              <a:pathLst>
                <a:path w="942" h="987">
                  <a:moveTo>
                    <a:pt x="0" y="0"/>
                  </a:moveTo>
                  <a:lnTo>
                    <a:pt x="909" y="987"/>
                  </a:lnTo>
                  <a:lnTo>
                    <a:pt x="942" y="987"/>
                  </a:lnTo>
                  <a:lnTo>
                    <a:pt x="0" y="0"/>
                  </a:lnTo>
                  <a:close/>
                </a:path>
              </a:pathLst>
            </a:custGeom>
            <a:solidFill>
              <a:schemeClr val="accent1">
                <a:lumMod val="50000"/>
              </a:schemeClr>
            </a:solidFill>
            <a:ln>
              <a:noFill/>
            </a:ln>
          </p:spPr>
        </p:sp>
        <p:sp>
          <p:nvSpPr>
            <p:cNvPr id="42" name="Freeform 10">
              <a:extLst>
                <a:ext uri="{FF2B5EF4-FFF2-40B4-BE49-F238E27FC236}">
                  <a16:creationId xmlns:a16="http://schemas.microsoft.com/office/drawing/2014/main" id="{F115D62D-1E96-48D1-A78D-D370A0BFB9B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86375"/>
              <a:ext cx="2130425" cy="1571625"/>
            </a:xfrm>
            <a:custGeom>
              <a:avLst/>
              <a:gdLst/>
              <a:ahLst/>
              <a:cxnLst/>
              <a:rect l="0" t="0" r="r" b="b"/>
              <a:pathLst>
                <a:path w="1342" h="990">
                  <a:moveTo>
                    <a:pt x="0" y="3"/>
                  </a:moveTo>
                  <a:lnTo>
                    <a:pt x="942" y="990"/>
                  </a:lnTo>
                  <a:lnTo>
                    <a:pt x="1342" y="990"/>
                  </a:lnTo>
                  <a:lnTo>
                    <a:pt x="156" y="27"/>
                  </a:lnTo>
                  <a:lnTo>
                    <a:pt x="0" y="0"/>
                  </a:lnTo>
                  <a:lnTo>
                    <a:pt x="0" y="3"/>
                  </a:lnTo>
                  <a:close/>
                </a:path>
              </a:pathLst>
            </a:custGeom>
            <a:solidFill>
              <a:schemeClr val="accent1">
                <a:lumMod val="75000"/>
              </a:schemeClr>
            </a:solidFill>
            <a:ln>
              <a:noFill/>
            </a:ln>
          </p:spPr>
        </p:sp>
        <p:sp>
          <p:nvSpPr>
            <p:cNvPr id="43" name="Freeform 11">
              <a:extLst>
                <a:ext uri="{FF2B5EF4-FFF2-40B4-BE49-F238E27FC236}">
                  <a16:creationId xmlns:a16="http://schemas.microsoft.com/office/drawing/2014/main" id="{91C2876A-169D-4822-A766-C00578C88B4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695450" cy="1619250"/>
            </a:xfrm>
            <a:custGeom>
              <a:avLst/>
              <a:gdLst/>
              <a:ahLst/>
              <a:cxnLst/>
              <a:rect l="0" t="0" r="r" b="b"/>
              <a:pathLst>
                <a:path w="1068" h="1020">
                  <a:moveTo>
                    <a:pt x="1068" y="1020"/>
                  </a:moveTo>
                  <a:lnTo>
                    <a:pt x="184" y="60"/>
                  </a:lnTo>
                  <a:lnTo>
                    <a:pt x="154" y="27"/>
                  </a:lnTo>
                  <a:lnTo>
                    <a:pt x="157" y="27"/>
                  </a:lnTo>
                  <a:lnTo>
                    <a:pt x="157" y="24"/>
                  </a:lnTo>
                  <a:lnTo>
                    <a:pt x="154" y="24"/>
                  </a:lnTo>
                  <a:lnTo>
                    <a:pt x="0" y="0"/>
                  </a:lnTo>
                  <a:lnTo>
                    <a:pt x="0" y="0"/>
                  </a:lnTo>
                  <a:lnTo>
                    <a:pt x="774" y="1020"/>
                  </a:lnTo>
                  <a:lnTo>
                    <a:pt x="1068" y="1020"/>
                  </a:lnTo>
                  <a:close/>
                </a:path>
              </a:pathLst>
            </a:custGeom>
            <a:solidFill>
              <a:srgbClr val="404040"/>
            </a:solidFill>
            <a:ln>
              <a:noFill/>
            </a:ln>
          </p:spPr>
        </p:sp>
      </p:grpSp>
      <p:sp>
        <p:nvSpPr>
          <p:cNvPr id="2" name="Title 1">
            <a:extLst>
              <a:ext uri="{FF2B5EF4-FFF2-40B4-BE49-F238E27FC236}">
                <a16:creationId xmlns:a16="http://schemas.microsoft.com/office/drawing/2014/main" id="{440D55A0-AD07-4E44-A197-908471CD8F69}"/>
              </a:ext>
            </a:extLst>
          </p:cNvPr>
          <p:cNvSpPr>
            <a:spLocks noGrp="1"/>
          </p:cNvSpPr>
          <p:nvPr>
            <p:ph type="title"/>
          </p:nvPr>
        </p:nvSpPr>
        <p:spPr>
          <a:xfrm>
            <a:off x="535020" y="685800"/>
            <a:ext cx="2780271" cy="5105400"/>
          </a:xfrm>
        </p:spPr>
        <p:txBody>
          <a:bodyPr>
            <a:normAutofit/>
          </a:bodyPr>
          <a:lstStyle/>
          <a:p>
            <a:r>
              <a:rPr lang="en-US" sz="3600" dirty="0">
                <a:solidFill>
                  <a:srgbClr val="FFFFFF"/>
                </a:solidFill>
              </a:rPr>
              <a:t>A La Carte Options</a:t>
            </a:r>
            <a:endParaRPr lang="en-US" sz="3700" dirty="0">
              <a:solidFill>
                <a:srgbClr val="FFFFFF"/>
              </a:solidFill>
            </a:endParaRPr>
          </a:p>
        </p:txBody>
      </p:sp>
      <p:graphicFrame>
        <p:nvGraphicFramePr>
          <p:cNvPr id="30" name="Content Placeholder 2">
            <a:extLst>
              <a:ext uri="{FF2B5EF4-FFF2-40B4-BE49-F238E27FC236}">
                <a16:creationId xmlns:a16="http://schemas.microsoft.com/office/drawing/2014/main" id="{96F06772-82E9-49CA-9D01-756AEF6CB0BD}"/>
              </a:ext>
            </a:extLst>
          </p:cNvPr>
          <p:cNvGraphicFramePr>
            <a:graphicFrameLocks noGrp="1"/>
          </p:cNvGraphicFramePr>
          <p:nvPr>
            <p:ph idx="1"/>
            <p:extLst>
              <p:ext uri="{D42A27DB-BD31-4B8C-83A1-F6EECF244321}">
                <p14:modId xmlns:p14="http://schemas.microsoft.com/office/powerpoint/2010/main" val="2173519833"/>
              </p:ext>
            </p:extLst>
          </p:nvPr>
        </p:nvGraphicFramePr>
        <p:xfrm>
          <a:off x="5010150" y="685800"/>
          <a:ext cx="6492875" cy="5105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66202696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5" name="Freeform: Shape 34">
            <a:extLst>
              <a:ext uri="{FF2B5EF4-FFF2-40B4-BE49-F238E27FC236}">
                <a16:creationId xmlns:a16="http://schemas.microsoft.com/office/drawing/2014/main" id="{42285737-90EE-47DC-AC80-8AE156B1196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1" y="-1"/>
            <a:ext cx="4403709" cy="6858001"/>
          </a:xfrm>
          <a:custGeom>
            <a:avLst/>
            <a:gdLst>
              <a:gd name="connsiteX0" fmla="*/ 3223890 w 4403709"/>
              <a:gd name="connsiteY0" fmla="*/ 6858001 h 6858001"/>
              <a:gd name="connsiteX1" fmla="*/ 4101908 w 4403709"/>
              <a:gd name="connsiteY1" fmla="*/ 6858001 h 6858001"/>
              <a:gd name="connsiteX2" fmla="*/ 3254950 w 4403709"/>
              <a:gd name="connsiteY2" fmla="*/ 1599356 h 6858001"/>
              <a:gd name="connsiteX3" fmla="*/ 3254950 w 4403709"/>
              <a:gd name="connsiteY3" fmla="*/ 1594062 h 6858001"/>
              <a:gd name="connsiteX4" fmla="*/ 4403709 w 4403709"/>
              <a:gd name="connsiteY4" fmla="*/ 0 h 6858001"/>
              <a:gd name="connsiteX5" fmla="*/ 3254950 w 4403709"/>
              <a:gd name="connsiteY5" fmla="*/ 0 h 6858001"/>
              <a:gd name="connsiteX6" fmla="*/ 2903520 w 4403709"/>
              <a:gd name="connsiteY6" fmla="*/ 0 h 6858001"/>
              <a:gd name="connsiteX7" fmla="*/ 0 w 4403709"/>
              <a:gd name="connsiteY7" fmla="*/ 0 h 6858001"/>
              <a:gd name="connsiteX8" fmla="*/ 0 w 4403709"/>
              <a:gd name="connsiteY8" fmla="*/ 6858000 h 6858001"/>
              <a:gd name="connsiteX9" fmla="*/ 3223890 w 4403709"/>
              <a:gd name="connsiteY9" fmla="*/ 6858000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403709" h="6858001">
                <a:moveTo>
                  <a:pt x="3223890" y="6858001"/>
                </a:moveTo>
                <a:lnTo>
                  <a:pt x="4101908" y="6858001"/>
                </a:lnTo>
                <a:lnTo>
                  <a:pt x="3254950" y="1599356"/>
                </a:lnTo>
                <a:lnTo>
                  <a:pt x="3254950" y="1594062"/>
                </a:lnTo>
                <a:lnTo>
                  <a:pt x="4403709" y="0"/>
                </a:lnTo>
                <a:lnTo>
                  <a:pt x="3254950" y="0"/>
                </a:lnTo>
                <a:lnTo>
                  <a:pt x="2903520" y="0"/>
                </a:lnTo>
                <a:lnTo>
                  <a:pt x="0" y="0"/>
                </a:lnTo>
                <a:lnTo>
                  <a:pt x="0" y="6858000"/>
                </a:lnTo>
                <a:lnTo>
                  <a:pt x="3223890" y="6858000"/>
                </a:lnTo>
                <a:close/>
              </a:path>
            </a:pathLst>
          </a:custGeom>
          <a:ln>
            <a:noFill/>
          </a:ln>
        </p:spPr>
        <p:style>
          <a:lnRef idx="2">
            <a:schemeClr val="accent1">
              <a:shade val="50000"/>
            </a:schemeClr>
          </a:lnRef>
          <a:fillRef idx="1002">
            <a:schemeClr val="dk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nvGrpSpPr>
          <p:cNvPr id="37" name="Group 36">
            <a:extLst>
              <a:ext uri="{FF2B5EF4-FFF2-40B4-BE49-F238E27FC236}">
                <a16:creationId xmlns:a16="http://schemas.microsoft.com/office/drawing/2014/main" id="{B57BDC17-F1B3-455F-BBF1-680AA1F25C0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315292" y="0"/>
            <a:ext cx="2436813" cy="6858001"/>
            <a:chOff x="1320800" y="0"/>
            <a:chExt cx="2436813" cy="6858001"/>
          </a:xfrm>
        </p:grpSpPr>
        <p:sp>
          <p:nvSpPr>
            <p:cNvPr id="38" name="Freeform 6">
              <a:extLst>
                <a:ext uri="{FF2B5EF4-FFF2-40B4-BE49-F238E27FC236}">
                  <a16:creationId xmlns:a16="http://schemas.microsoft.com/office/drawing/2014/main" id="{64E2FA9A-FEF7-4501-B0EB-5E45EDD2177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0"/>
              <a:ext cx="1122363" cy="5329238"/>
            </a:xfrm>
            <a:custGeom>
              <a:avLst/>
              <a:gdLst/>
              <a:ahLst/>
              <a:cxnLst/>
              <a:rect l="0" t="0" r="r" b="b"/>
              <a:pathLst>
                <a:path w="707" h="3357">
                  <a:moveTo>
                    <a:pt x="0" y="3330"/>
                  </a:moveTo>
                  <a:lnTo>
                    <a:pt x="156" y="3357"/>
                  </a:lnTo>
                  <a:lnTo>
                    <a:pt x="707" y="0"/>
                  </a:lnTo>
                  <a:lnTo>
                    <a:pt x="547" y="0"/>
                  </a:lnTo>
                  <a:lnTo>
                    <a:pt x="0" y="3330"/>
                  </a:lnTo>
                  <a:close/>
                </a:path>
              </a:pathLst>
            </a:custGeom>
            <a:solidFill>
              <a:schemeClr val="accent1"/>
            </a:solidFill>
            <a:ln>
              <a:noFill/>
            </a:ln>
          </p:spPr>
        </p:sp>
        <p:sp>
          <p:nvSpPr>
            <p:cNvPr id="39" name="Freeform 7">
              <a:extLst>
                <a:ext uri="{FF2B5EF4-FFF2-40B4-BE49-F238E27FC236}">
                  <a16:creationId xmlns:a16="http://schemas.microsoft.com/office/drawing/2014/main" id="{BC38192B-B4CB-47D4-A3B1-10010247F15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0"/>
              <a:ext cx="1117600" cy="5276850"/>
            </a:xfrm>
            <a:custGeom>
              <a:avLst/>
              <a:gdLst/>
              <a:ahLst/>
              <a:cxnLst/>
              <a:rect l="0" t="0" r="r" b="b"/>
              <a:pathLst>
                <a:path w="704" h="3324">
                  <a:moveTo>
                    <a:pt x="704" y="0"/>
                  </a:moveTo>
                  <a:lnTo>
                    <a:pt x="545" y="0"/>
                  </a:lnTo>
                  <a:lnTo>
                    <a:pt x="0" y="3300"/>
                  </a:lnTo>
                  <a:lnTo>
                    <a:pt x="157" y="3324"/>
                  </a:lnTo>
                  <a:lnTo>
                    <a:pt x="704" y="0"/>
                  </a:lnTo>
                  <a:close/>
                </a:path>
              </a:pathLst>
            </a:custGeom>
            <a:solidFill>
              <a:srgbClr val="595959"/>
            </a:solidFill>
            <a:ln>
              <a:noFill/>
            </a:ln>
          </p:spPr>
        </p:sp>
        <p:sp>
          <p:nvSpPr>
            <p:cNvPr id="40" name="Freeform 8">
              <a:extLst>
                <a:ext uri="{FF2B5EF4-FFF2-40B4-BE49-F238E27FC236}">
                  <a16:creationId xmlns:a16="http://schemas.microsoft.com/office/drawing/2014/main" id="{96330E33-E171-4B0F-82B5-AF7230399B5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228725" cy="1619250"/>
            </a:xfrm>
            <a:custGeom>
              <a:avLst/>
              <a:gdLst/>
              <a:ahLst/>
              <a:cxnLst/>
              <a:rect l="0" t="0" r="r" b="b"/>
              <a:pathLst>
                <a:path w="774" h="1020">
                  <a:moveTo>
                    <a:pt x="0" y="0"/>
                  </a:moveTo>
                  <a:lnTo>
                    <a:pt x="740" y="1020"/>
                  </a:lnTo>
                  <a:lnTo>
                    <a:pt x="774" y="1020"/>
                  </a:lnTo>
                  <a:lnTo>
                    <a:pt x="0" y="0"/>
                  </a:lnTo>
                  <a:close/>
                </a:path>
              </a:pathLst>
            </a:custGeom>
            <a:solidFill>
              <a:srgbClr val="262626"/>
            </a:solidFill>
            <a:ln>
              <a:noFill/>
            </a:ln>
          </p:spPr>
        </p:sp>
        <p:sp>
          <p:nvSpPr>
            <p:cNvPr id="41" name="Freeform 9">
              <a:extLst>
                <a:ext uri="{FF2B5EF4-FFF2-40B4-BE49-F238E27FC236}">
                  <a16:creationId xmlns:a16="http://schemas.microsoft.com/office/drawing/2014/main" id="{332B1723-69BF-42D7-B757-0FA059E1525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91138"/>
              <a:ext cx="1495425" cy="1566863"/>
            </a:xfrm>
            <a:custGeom>
              <a:avLst/>
              <a:gdLst/>
              <a:ahLst/>
              <a:cxnLst/>
              <a:rect l="0" t="0" r="r" b="b"/>
              <a:pathLst>
                <a:path w="942" h="987">
                  <a:moveTo>
                    <a:pt x="0" y="0"/>
                  </a:moveTo>
                  <a:lnTo>
                    <a:pt x="909" y="987"/>
                  </a:lnTo>
                  <a:lnTo>
                    <a:pt x="942" y="987"/>
                  </a:lnTo>
                  <a:lnTo>
                    <a:pt x="0" y="0"/>
                  </a:lnTo>
                  <a:close/>
                </a:path>
              </a:pathLst>
            </a:custGeom>
            <a:solidFill>
              <a:schemeClr val="accent1">
                <a:lumMod val="50000"/>
              </a:schemeClr>
            </a:solidFill>
            <a:ln>
              <a:noFill/>
            </a:ln>
          </p:spPr>
        </p:sp>
        <p:sp>
          <p:nvSpPr>
            <p:cNvPr id="42" name="Freeform 10">
              <a:extLst>
                <a:ext uri="{FF2B5EF4-FFF2-40B4-BE49-F238E27FC236}">
                  <a16:creationId xmlns:a16="http://schemas.microsoft.com/office/drawing/2014/main" id="{F115D62D-1E96-48D1-A78D-D370A0BFB9B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86375"/>
              <a:ext cx="2130425" cy="1571625"/>
            </a:xfrm>
            <a:custGeom>
              <a:avLst/>
              <a:gdLst/>
              <a:ahLst/>
              <a:cxnLst/>
              <a:rect l="0" t="0" r="r" b="b"/>
              <a:pathLst>
                <a:path w="1342" h="990">
                  <a:moveTo>
                    <a:pt x="0" y="3"/>
                  </a:moveTo>
                  <a:lnTo>
                    <a:pt x="942" y="990"/>
                  </a:lnTo>
                  <a:lnTo>
                    <a:pt x="1342" y="990"/>
                  </a:lnTo>
                  <a:lnTo>
                    <a:pt x="156" y="27"/>
                  </a:lnTo>
                  <a:lnTo>
                    <a:pt x="0" y="0"/>
                  </a:lnTo>
                  <a:lnTo>
                    <a:pt x="0" y="3"/>
                  </a:lnTo>
                  <a:close/>
                </a:path>
              </a:pathLst>
            </a:custGeom>
            <a:solidFill>
              <a:schemeClr val="accent1">
                <a:lumMod val="75000"/>
              </a:schemeClr>
            </a:solidFill>
            <a:ln>
              <a:noFill/>
            </a:ln>
          </p:spPr>
        </p:sp>
        <p:sp>
          <p:nvSpPr>
            <p:cNvPr id="43" name="Freeform 11">
              <a:extLst>
                <a:ext uri="{FF2B5EF4-FFF2-40B4-BE49-F238E27FC236}">
                  <a16:creationId xmlns:a16="http://schemas.microsoft.com/office/drawing/2014/main" id="{91C2876A-169D-4822-A766-C00578C88B4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695450" cy="1619250"/>
            </a:xfrm>
            <a:custGeom>
              <a:avLst/>
              <a:gdLst/>
              <a:ahLst/>
              <a:cxnLst/>
              <a:rect l="0" t="0" r="r" b="b"/>
              <a:pathLst>
                <a:path w="1068" h="1020">
                  <a:moveTo>
                    <a:pt x="1068" y="1020"/>
                  </a:moveTo>
                  <a:lnTo>
                    <a:pt x="184" y="60"/>
                  </a:lnTo>
                  <a:lnTo>
                    <a:pt x="154" y="27"/>
                  </a:lnTo>
                  <a:lnTo>
                    <a:pt x="157" y="27"/>
                  </a:lnTo>
                  <a:lnTo>
                    <a:pt x="157" y="24"/>
                  </a:lnTo>
                  <a:lnTo>
                    <a:pt x="154" y="24"/>
                  </a:lnTo>
                  <a:lnTo>
                    <a:pt x="0" y="0"/>
                  </a:lnTo>
                  <a:lnTo>
                    <a:pt x="0" y="0"/>
                  </a:lnTo>
                  <a:lnTo>
                    <a:pt x="774" y="1020"/>
                  </a:lnTo>
                  <a:lnTo>
                    <a:pt x="1068" y="1020"/>
                  </a:lnTo>
                  <a:close/>
                </a:path>
              </a:pathLst>
            </a:custGeom>
            <a:solidFill>
              <a:srgbClr val="404040"/>
            </a:solidFill>
            <a:ln>
              <a:noFill/>
            </a:ln>
          </p:spPr>
        </p:sp>
      </p:grpSp>
      <p:sp>
        <p:nvSpPr>
          <p:cNvPr id="2" name="Title 1">
            <a:extLst>
              <a:ext uri="{FF2B5EF4-FFF2-40B4-BE49-F238E27FC236}">
                <a16:creationId xmlns:a16="http://schemas.microsoft.com/office/drawing/2014/main" id="{440D55A0-AD07-4E44-A197-908471CD8F69}"/>
              </a:ext>
            </a:extLst>
          </p:cNvPr>
          <p:cNvSpPr>
            <a:spLocks noGrp="1"/>
          </p:cNvSpPr>
          <p:nvPr>
            <p:ph type="title"/>
          </p:nvPr>
        </p:nvSpPr>
        <p:spPr>
          <a:xfrm>
            <a:off x="535020" y="685800"/>
            <a:ext cx="2780271" cy="5105400"/>
          </a:xfrm>
        </p:spPr>
        <p:txBody>
          <a:bodyPr>
            <a:normAutofit/>
          </a:bodyPr>
          <a:lstStyle/>
          <a:p>
            <a:r>
              <a:rPr lang="en-US" sz="3700" dirty="0">
                <a:solidFill>
                  <a:srgbClr val="FFFFFF"/>
                </a:solidFill>
              </a:rPr>
              <a:t>Cybersecurity Advisory &amp; Preparedness Services Includes</a:t>
            </a:r>
          </a:p>
        </p:txBody>
      </p:sp>
      <p:graphicFrame>
        <p:nvGraphicFramePr>
          <p:cNvPr id="30" name="Content Placeholder 2">
            <a:extLst>
              <a:ext uri="{FF2B5EF4-FFF2-40B4-BE49-F238E27FC236}">
                <a16:creationId xmlns:a16="http://schemas.microsoft.com/office/drawing/2014/main" id="{96F06772-82E9-49CA-9D01-756AEF6CB0BD}"/>
              </a:ext>
            </a:extLst>
          </p:cNvPr>
          <p:cNvGraphicFramePr>
            <a:graphicFrameLocks noGrp="1"/>
          </p:cNvGraphicFramePr>
          <p:nvPr>
            <p:ph idx="1"/>
            <p:extLst>
              <p:ext uri="{D42A27DB-BD31-4B8C-83A1-F6EECF244321}">
                <p14:modId xmlns:p14="http://schemas.microsoft.com/office/powerpoint/2010/main" val="962551374"/>
              </p:ext>
            </p:extLst>
          </p:nvPr>
        </p:nvGraphicFramePr>
        <p:xfrm>
          <a:off x="5010150" y="685800"/>
          <a:ext cx="6492875" cy="5105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2371523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4" name="Freeform: Shape 33">
            <a:extLst>
              <a:ext uri="{FF2B5EF4-FFF2-40B4-BE49-F238E27FC236}">
                <a16:creationId xmlns:a16="http://schemas.microsoft.com/office/drawing/2014/main" id="{42285737-90EE-47DC-AC80-8AE156B1196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1" y="-1"/>
            <a:ext cx="4403709" cy="6858001"/>
          </a:xfrm>
          <a:custGeom>
            <a:avLst/>
            <a:gdLst>
              <a:gd name="connsiteX0" fmla="*/ 3223890 w 4403709"/>
              <a:gd name="connsiteY0" fmla="*/ 6858001 h 6858001"/>
              <a:gd name="connsiteX1" fmla="*/ 4101908 w 4403709"/>
              <a:gd name="connsiteY1" fmla="*/ 6858001 h 6858001"/>
              <a:gd name="connsiteX2" fmla="*/ 3254950 w 4403709"/>
              <a:gd name="connsiteY2" fmla="*/ 1599356 h 6858001"/>
              <a:gd name="connsiteX3" fmla="*/ 3254950 w 4403709"/>
              <a:gd name="connsiteY3" fmla="*/ 1594062 h 6858001"/>
              <a:gd name="connsiteX4" fmla="*/ 4403709 w 4403709"/>
              <a:gd name="connsiteY4" fmla="*/ 0 h 6858001"/>
              <a:gd name="connsiteX5" fmla="*/ 3254950 w 4403709"/>
              <a:gd name="connsiteY5" fmla="*/ 0 h 6858001"/>
              <a:gd name="connsiteX6" fmla="*/ 2903520 w 4403709"/>
              <a:gd name="connsiteY6" fmla="*/ 0 h 6858001"/>
              <a:gd name="connsiteX7" fmla="*/ 0 w 4403709"/>
              <a:gd name="connsiteY7" fmla="*/ 0 h 6858001"/>
              <a:gd name="connsiteX8" fmla="*/ 0 w 4403709"/>
              <a:gd name="connsiteY8" fmla="*/ 6858000 h 6858001"/>
              <a:gd name="connsiteX9" fmla="*/ 3223890 w 4403709"/>
              <a:gd name="connsiteY9" fmla="*/ 6858000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403709" h="6858001">
                <a:moveTo>
                  <a:pt x="3223890" y="6858001"/>
                </a:moveTo>
                <a:lnTo>
                  <a:pt x="4101908" y="6858001"/>
                </a:lnTo>
                <a:lnTo>
                  <a:pt x="3254950" y="1599356"/>
                </a:lnTo>
                <a:lnTo>
                  <a:pt x="3254950" y="1594062"/>
                </a:lnTo>
                <a:lnTo>
                  <a:pt x="4403709" y="0"/>
                </a:lnTo>
                <a:lnTo>
                  <a:pt x="3254950" y="0"/>
                </a:lnTo>
                <a:lnTo>
                  <a:pt x="2903520" y="0"/>
                </a:lnTo>
                <a:lnTo>
                  <a:pt x="0" y="0"/>
                </a:lnTo>
                <a:lnTo>
                  <a:pt x="0" y="6858000"/>
                </a:lnTo>
                <a:lnTo>
                  <a:pt x="3223890" y="6858000"/>
                </a:lnTo>
                <a:close/>
              </a:path>
            </a:pathLst>
          </a:custGeom>
          <a:ln>
            <a:noFill/>
          </a:ln>
        </p:spPr>
        <p:style>
          <a:lnRef idx="2">
            <a:schemeClr val="accent1">
              <a:shade val="50000"/>
            </a:schemeClr>
          </a:lnRef>
          <a:fillRef idx="1002">
            <a:schemeClr val="dk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nvGrpSpPr>
          <p:cNvPr id="36" name="Group 35">
            <a:extLst>
              <a:ext uri="{FF2B5EF4-FFF2-40B4-BE49-F238E27FC236}">
                <a16:creationId xmlns:a16="http://schemas.microsoft.com/office/drawing/2014/main" id="{B57BDC17-F1B3-455F-BBF1-680AA1F25C0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315292" y="0"/>
            <a:ext cx="2436813" cy="6858001"/>
            <a:chOff x="1320800" y="0"/>
            <a:chExt cx="2436813" cy="6858001"/>
          </a:xfrm>
        </p:grpSpPr>
        <p:sp>
          <p:nvSpPr>
            <p:cNvPr id="37" name="Freeform 6">
              <a:extLst>
                <a:ext uri="{FF2B5EF4-FFF2-40B4-BE49-F238E27FC236}">
                  <a16:creationId xmlns:a16="http://schemas.microsoft.com/office/drawing/2014/main" id="{64E2FA9A-FEF7-4501-B0EB-5E45EDD2177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0"/>
              <a:ext cx="1122363" cy="5329238"/>
            </a:xfrm>
            <a:custGeom>
              <a:avLst/>
              <a:gdLst/>
              <a:ahLst/>
              <a:cxnLst/>
              <a:rect l="0" t="0" r="r" b="b"/>
              <a:pathLst>
                <a:path w="707" h="3357">
                  <a:moveTo>
                    <a:pt x="0" y="3330"/>
                  </a:moveTo>
                  <a:lnTo>
                    <a:pt x="156" y="3357"/>
                  </a:lnTo>
                  <a:lnTo>
                    <a:pt x="707" y="0"/>
                  </a:lnTo>
                  <a:lnTo>
                    <a:pt x="547" y="0"/>
                  </a:lnTo>
                  <a:lnTo>
                    <a:pt x="0" y="3330"/>
                  </a:lnTo>
                  <a:close/>
                </a:path>
              </a:pathLst>
            </a:custGeom>
            <a:solidFill>
              <a:schemeClr val="accent1"/>
            </a:solidFill>
            <a:ln>
              <a:noFill/>
            </a:ln>
          </p:spPr>
        </p:sp>
        <p:sp>
          <p:nvSpPr>
            <p:cNvPr id="38" name="Freeform 7">
              <a:extLst>
                <a:ext uri="{FF2B5EF4-FFF2-40B4-BE49-F238E27FC236}">
                  <a16:creationId xmlns:a16="http://schemas.microsoft.com/office/drawing/2014/main" id="{BC38192B-B4CB-47D4-A3B1-10010247F15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0"/>
              <a:ext cx="1117600" cy="5276850"/>
            </a:xfrm>
            <a:custGeom>
              <a:avLst/>
              <a:gdLst/>
              <a:ahLst/>
              <a:cxnLst/>
              <a:rect l="0" t="0" r="r" b="b"/>
              <a:pathLst>
                <a:path w="704" h="3324">
                  <a:moveTo>
                    <a:pt x="704" y="0"/>
                  </a:moveTo>
                  <a:lnTo>
                    <a:pt x="545" y="0"/>
                  </a:lnTo>
                  <a:lnTo>
                    <a:pt x="0" y="3300"/>
                  </a:lnTo>
                  <a:lnTo>
                    <a:pt x="157" y="3324"/>
                  </a:lnTo>
                  <a:lnTo>
                    <a:pt x="704" y="0"/>
                  </a:lnTo>
                  <a:close/>
                </a:path>
              </a:pathLst>
            </a:custGeom>
            <a:solidFill>
              <a:srgbClr val="595959"/>
            </a:solidFill>
            <a:ln>
              <a:noFill/>
            </a:ln>
          </p:spPr>
        </p:sp>
        <p:sp>
          <p:nvSpPr>
            <p:cNvPr id="39" name="Freeform 8">
              <a:extLst>
                <a:ext uri="{FF2B5EF4-FFF2-40B4-BE49-F238E27FC236}">
                  <a16:creationId xmlns:a16="http://schemas.microsoft.com/office/drawing/2014/main" id="{96330E33-E171-4B0F-82B5-AF7230399B5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228725" cy="1619250"/>
            </a:xfrm>
            <a:custGeom>
              <a:avLst/>
              <a:gdLst/>
              <a:ahLst/>
              <a:cxnLst/>
              <a:rect l="0" t="0" r="r" b="b"/>
              <a:pathLst>
                <a:path w="774" h="1020">
                  <a:moveTo>
                    <a:pt x="0" y="0"/>
                  </a:moveTo>
                  <a:lnTo>
                    <a:pt x="740" y="1020"/>
                  </a:lnTo>
                  <a:lnTo>
                    <a:pt x="774" y="1020"/>
                  </a:lnTo>
                  <a:lnTo>
                    <a:pt x="0" y="0"/>
                  </a:lnTo>
                  <a:close/>
                </a:path>
              </a:pathLst>
            </a:custGeom>
            <a:solidFill>
              <a:srgbClr val="262626"/>
            </a:solidFill>
            <a:ln>
              <a:noFill/>
            </a:ln>
          </p:spPr>
        </p:sp>
        <p:sp>
          <p:nvSpPr>
            <p:cNvPr id="40" name="Freeform 9">
              <a:extLst>
                <a:ext uri="{FF2B5EF4-FFF2-40B4-BE49-F238E27FC236}">
                  <a16:creationId xmlns:a16="http://schemas.microsoft.com/office/drawing/2014/main" id="{332B1723-69BF-42D7-B757-0FA059E1525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91138"/>
              <a:ext cx="1495425" cy="1566863"/>
            </a:xfrm>
            <a:custGeom>
              <a:avLst/>
              <a:gdLst/>
              <a:ahLst/>
              <a:cxnLst/>
              <a:rect l="0" t="0" r="r" b="b"/>
              <a:pathLst>
                <a:path w="942" h="987">
                  <a:moveTo>
                    <a:pt x="0" y="0"/>
                  </a:moveTo>
                  <a:lnTo>
                    <a:pt x="909" y="987"/>
                  </a:lnTo>
                  <a:lnTo>
                    <a:pt x="942" y="987"/>
                  </a:lnTo>
                  <a:lnTo>
                    <a:pt x="0" y="0"/>
                  </a:lnTo>
                  <a:close/>
                </a:path>
              </a:pathLst>
            </a:custGeom>
            <a:solidFill>
              <a:schemeClr val="accent1">
                <a:lumMod val="50000"/>
              </a:schemeClr>
            </a:solidFill>
            <a:ln>
              <a:noFill/>
            </a:ln>
          </p:spPr>
        </p:sp>
        <p:sp>
          <p:nvSpPr>
            <p:cNvPr id="41" name="Freeform 10">
              <a:extLst>
                <a:ext uri="{FF2B5EF4-FFF2-40B4-BE49-F238E27FC236}">
                  <a16:creationId xmlns:a16="http://schemas.microsoft.com/office/drawing/2014/main" id="{F115D62D-1E96-48D1-A78D-D370A0BFB9B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86375"/>
              <a:ext cx="2130425" cy="1571625"/>
            </a:xfrm>
            <a:custGeom>
              <a:avLst/>
              <a:gdLst/>
              <a:ahLst/>
              <a:cxnLst/>
              <a:rect l="0" t="0" r="r" b="b"/>
              <a:pathLst>
                <a:path w="1342" h="990">
                  <a:moveTo>
                    <a:pt x="0" y="3"/>
                  </a:moveTo>
                  <a:lnTo>
                    <a:pt x="942" y="990"/>
                  </a:lnTo>
                  <a:lnTo>
                    <a:pt x="1342" y="990"/>
                  </a:lnTo>
                  <a:lnTo>
                    <a:pt x="156" y="27"/>
                  </a:lnTo>
                  <a:lnTo>
                    <a:pt x="0" y="0"/>
                  </a:lnTo>
                  <a:lnTo>
                    <a:pt x="0" y="3"/>
                  </a:lnTo>
                  <a:close/>
                </a:path>
              </a:pathLst>
            </a:custGeom>
            <a:solidFill>
              <a:schemeClr val="accent1">
                <a:lumMod val="75000"/>
              </a:schemeClr>
            </a:solidFill>
            <a:ln>
              <a:noFill/>
            </a:ln>
          </p:spPr>
        </p:sp>
        <p:sp>
          <p:nvSpPr>
            <p:cNvPr id="42" name="Freeform 11">
              <a:extLst>
                <a:ext uri="{FF2B5EF4-FFF2-40B4-BE49-F238E27FC236}">
                  <a16:creationId xmlns:a16="http://schemas.microsoft.com/office/drawing/2014/main" id="{91C2876A-169D-4822-A766-C00578C88B4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695450" cy="1619250"/>
            </a:xfrm>
            <a:custGeom>
              <a:avLst/>
              <a:gdLst/>
              <a:ahLst/>
              <a:cxnLst/>
              <a:rect l="0" t="0" r="r" b="b"/>
              <a:pathLst>
                <a:path w="1068" h="1020">
                  <a:moveTo>
                    <a:pt x="1068" y="1020"/>
                  </a:moveTo>
                  <a:lnTo>
                    <a:pt x="184" y="60"/>
                  </a:lnTo>
                  <a:lnTo>
                    <a:pt x="154" y="27"/>
                  </a:lnTo>
                  <a:lnTo>
                    <a:pt x="157" y="27"/>
                  </a:lnTo>
                  <a:lnTo>
                    <a:pt x="157" y="24"/>
                  </a:lnTo>
                  <a:lnTo>
                    <a:pt x="154" y="24"/>
                  </a:lnTo>
                  <a:lnTo>
                    <a:pt x="0" y="0"/>
                  </a:lnTo>
                  <a:lnTo>
                    <a:pt x="0" y="0"/>
                  </a:lnTo>
                  <a:lnTo>
                    <a:pt x="774" y="1020"/>
                  </a:lnTo>
                  <a:lnTo>
                    <a:pt x="1068" y="1020"/>
                  </a:lnTo>
                  <a:close/>
                </a:path>
              </a:pathLst>
            </a:custGeom>
            <a:solidFill>
              <a:srgbClr val="404040"/>
            </a:solidFill>
            <a:ln>
              <a:noFill/>
            </a:ln>
          </p:spPr>
        </p:sp>
      </p:grpSp>
      <p:sp>
        <p:nvSpPr>
          <p:cNvPr id="2" name="Title 1">
            <a:extLst>
              <a:ext uri="{FF2B5EF4-FFF2-40B4-BE49-F238E27FC236}">
                <a16:creationId xmlns:a16="http://schemas.microsoft.com/office/drawing/2014/main" id="{E10E10EC-9381-4B3D-AFEE-BCA86F51C850}"/>
              </a:ext>
            </a:extLst>
          </p:cNvPr>
          <p:cNvSpPr>
            <a:spLocks noGrp="1"/>
          </p:cNvSpPr>
          <p:nvPr>
            <p:ph type="title"/>
          </p:nvPr>
        </p:nvSpPr>
        <p:spPr>
          <a:xfrm>
            <a:off x="535020" y="685800"/>
            <a:ext cx="2780271" cy="5105400"/>
          </a:xfrm>
        </p:spPr>
        <p:txBody>
          <a:bodyPr>
            <a:normAutofit/>
          </a:bodyPr>
          <a:lstStyle/>
          <a:p>
            <a:r>
              <a:rPr lang="en-US" sz="4000" dirty="0">
                <a:solidFill>
                  <a:srgbClr val="FFFFFF"/>
                </a:solidFill>
              </a:rPr>
              <a:t>Automated Penetration Test</a:t>
            </a:r>
          </a:p>
        </p:txBody>
      </p:sp>
      <p:graphicFrame>
        <p:nvGraphicFramePr>
          <p:cNvPr id="29" name="Content Placeholder 2">
            <a:extLst>
              <a:ext uri="{FF2B5EF4-FFF2-40B4-BE49-F238E27FC236}">
                <a16:creationId xmlns:a16="http://schemas.microsoft.com/office/drawing/2014/main" id="{AAA03AE1-42DB-4D5C-BFC4-88B7C19B361A}"/>
              </a:ext>
            </a:extLst>
          </p:cNvPr>
          <p:cNvGraphicFramePr>
            <a:graphicFrameLocks noGrp="1"/>
          </p:cNvGraphicFramePr>
          <p:nvPr>
            <p:ph idx="1"/>
            <p:extLst>
              <p:ext uri="{D42A27DB-BD31-4B8C-83A1-F6EECF244321}">
                <p14:modId xmlns:p14="http://schemas.microsoft.com/office/powerpoint/2010/main" val="860815408"/>
              </p:ext>
            </p:extLst>
          </p:nvPr>
        </p:nvGraphicFramePr>
        <p:xfrm>
          <a:off x="5010150" y="685800"/>
          <a:ext cx="6492875" cy="5105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38957122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4" name="Freeform: Shape 33">
            <a:extLst>
              <a:ext uri="{FF2B5EF4-FFF2-40B4-BE49-F238E27FC236}">
                <a16:creationId xmlns:a16="http://schemas.microsoft.com/office/drawing/2014/main" id="{42285737-90EE-47DC-AC80-8AE156B1196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1" y="-1"/>
            <a:ext cx="4403709" cy="6858001"/>
          </a:xfrm>
          <a:custGeom>
            <a:avLst/>
            <a:gdLst>
              <a:gd name="connsiteX0" fmla="*/ 3223890 w 4403709"/>
              <a:gd name="connsiteY0" fmla="*/ 6858001 h 6858001"/>
              <a:gd name="connsiteX1" fmla="*/ 4101908 w 4403709"/>
              <a:gd name="connsiteY1" fmla="*/ 6858001 h 6858001"/>
              <a:gd name="connsiteX2" fmla="*/ 3254950 w 4403709"/>
              <a:gd name="connsiteY2" fmla="*/ 1599356 h 6858001"/>
              <a:gd name="connsiteX3" fmla="*/ 3254950 w 4403709"/>
              <a:gd name="connsiteY3" fmla="*/ 1594062 h 6858001"/>
              <a:gd name="connsiteX4" fmla="*/ 4403709 w 4403709"/>
              <a:gd name="connsiteY4" fmla="*/ 0 h 6858001"/>
              <a:gd name="connsiteX5" fmla="*/ 3254950 w 4403709"/>
              <a:gd name="connsiteY5" fmla="*/ 0 h 6858001"/>
              <a:gd name="connsiteX6" fmla="*/ 2903520 w 4403709"/>
              <a:gd name="connsiteY6" fmla="*/ 0 h 6858001"/>
              <a:gd name="connsiteX7" fmla="*/ 0 w 4403709"/>
              <a:gd name="connsiteY7" fmla="*/ 0 h 6858001"/>
              <a:gd name="connsiteX8" fmla="*/ 0 w 4403709"/>
              <a:gd name="connsiteY8" fmla="*/ 6858000 h 6858001"/>
              <a:gd name="connsiteX9" fmla="*/ 3223890 w 4403709"/>
              <a:gd name="connsiteY9" fmla="*/ 6858000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403709" h="6858001">
                <a:moveTo>
                  <a:pt x="3223890" y="6858001"/>
                </a:moveTo>
                <a:lnTo>
                  <a:pt x="4101908" y="6858001"/>
                </a:lnTo>
                <a:lnTo>
                  <a:pt x="3254950" y="1599356"/>
                </a:lnTo>
                <a:lnTo>
                  <a:pt x="3254950" y="1594062"/>
                </a:lnTo>
                <a:lnTo>
                  <a:pt x="4403709" y="0"/>
                </a:lnTo>
                <a:lnTo>
                  <a:pt x="3254950" y="0"/>
                </a:lnTo>
                <a:lnTo>
                  <a:pt x="2903520" y="0"/>
                </a:lnTo>
                <a:lnTo>
                  <a:pt x="0" y="0"/>
                </a:lnTo>
                <a:lnTo>
                  <a:pt x="0" y="6858000"/>
                </a:lnTo>
                <a:lnTo>
                  <a:pt x="3223890" y="6858000"/>
                </a:lnTo>
                <a:close/>
              </a:path>
            </a:pathLst>
          </a:custGeom>
          <a:ln>
            <a:noFill/>
          </a:ln>
        </p:spPr>
        <p:style>
          <a:lnRef idx="2">
            <a:schemeClr val="accent1">
              <a:shade val="50000"/>
            </a:schemeClr>
          </a:lnRef>
          <a:fillRef idx="1002">
            <a:schemeClr val="dk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nvGrpSpPr>
          <p:cNvPr id="36" name="Group 35">
            <a:extLst>
              <a:ext uri="{FF2B5EF4-FFF2-40B4-BE49-F238E27FC236}">
                <a16:creationId xmlns:a16="http://schemas.microsoft.com/office/drawing/2014/main" id="{B57BDC17-F1B3-455F-BBF1-680AA1F25C0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315292" y="0"/>
            <a:ext cx="2436813" cy="6858001"/>
            <a:chOff x="1320800" y="0"/>
            <a:chExt cx="2436813" cy="6858001"/>
          </a:xfrm>
        </p:grpSpPr>
        <p:sp>
          <p:nvSpPr>
            <p:cNvPr id="37" name="Freeform 6">
              <a:extLst>
                <a:ext uri="{FF2B5EF4-FFF2-40B4-BE49-F238E27FC236}">
                  <a16:creationId xmlns:a16="http://schemas.microsoft.com/office/drawing/2014/main" id="{64E2FA9A-FEF7-4501-B0EB-5E45EDD2177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0"/>
              <a:ext cx="1122363" cy="5329238"/>
            </a:xfrm>
            <a:custGeom>
              <a:avLst/>
              <a:gdLst/>
              <a:ahLst/>
              <a:cxnLst/>
              <a:rect l="0" t="0" r="r" b="b"/>
              <a:pathLst>
                <a:path w="707" h="3357">
                  <a:moveTo>
                    <a:pt x="0" y="3330"/>
                  </a:moveTo>
                  <a:lnTo>
                    <a:pt x="156" y="3357"/>
                  </a:lnTo>
                  <a:lnTo>
                    <a:pt x="707" y="0"/>
                  </a:lnTo>
                  <a:lnTo>
                    <a:pt x="547" y="0"/>
                  </a:lnTo>
                  <a:lnTo>
                    <a:pt x="0" y="3330"/>
                  </a:lnTo>
                  <a:close/>
                </a:path>
              </a:pathLst>
            </a:custGeom>
            <a:solidFill>
              <a:schemeClr val="accent1"/>
            </a:solidFill>
            <a:ln>
              <a:noFill/>
            </a:ln>
          </p:spPr>
        </p:sp>
        <p:sp>
          <p:nvSpPr>
            <p:cNvPr id="38" name="Freeform 7">
              <a:extLst>
                <a:ext uri="{FF2B5EF4-FFF2-40B4-BE49-F238E27FC236}">
                  <a16:creationId xmlns:a16="http://schemas.microsoft.com/office/drawing/2014/main" id="{BC38192B-B4CB-47D4-A3B1-10010247F15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0"/>
              <a:ext cx="1117600" cy="5276850"/>
            </a:xfrm>
            <a:custGeom>
              <a:avLst/>
              <a:gdLst/>
              <a:ahLst/>
              <a:cxnLst/>
              <a:rect l="0" t="0" r="r" b="b"/>
              <a:pathLst>
                <a:path w="704" h="3324">
                  <a:moveTo>
                    <a:pt x="704" y="0"/>
                  </a:moveTo>
                  <a:lnTo>
                    <a:pt x="545" y="0"/>
                  </a:lnTo>
                  <a:lnTo>
                    <a:pt x="0" y="3300"/>
                  </a:lnTo>
                  <a:lnTo>
                    <a:pt x="157" y="3324"/>
                  </a:lnTo>
                  <a:lnTo>
                    <a:pt x="704" y="0"/>
                  </a:lnTo>
                  <a:close/>
                </a:path>
              </a:pathLst>
            </a:custGeom>
            <a:solidFill>
              <a:srgbClr val="595959"/>
            </a:solidFill>
            <a:ln>
              <a:noFill/>
            </a:ln>
          </p:spPr>
        </p:sp>
        <p:sp>
          <p:nvSpPr>
            <p:cNvPr id="39" name="Freeform 8">
              <a:extLst>
                <a:ext uri="{FF2B5EF4-FFF2-40B4-BE49-F238E27FC236}">
                  <a16:creationId xmlns:a16="http://schemas.microsoft.com/office/drawing/2014/main" id="{96330E33-E171-4B0F-82B5-AF7230399B5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228725" cy="1619250"/>
            </a:xfrm>
            <a:custGeom>
              <a:avLst/>
              <a:gdLst/>
              <a:ahLst/>
              <a:cxnLst/>
              <a:rect l="0" t="0" r="r" b="b"/>
              <a:pathLst>
                <a:path w="774" h="1020">
                  <a:moveTo>
                    <a:pt x="0" y="0"/>
                  </a:moveTo>
                  <a:lnTo>
                    <a:pt x="740" y="1020"/>
                  </a:lnTo>
                  <a:lnTo>
                    <a:pt x="774" y="1020"/>
                  </a:lnTo>
                  <a:lnTo>
                    <a:pt x="0" y="0"/>
                  </a:lnTo>
                  <a:close/>
                </a:path>
              </a:pathLst>
            </a:custGeom>
            <a:solidFill>
              <a:srgbClr val="262626"/>
            </a:solidFill>
            <a:ln>
              <a:noFill/>
            </a:ln>
          </p:spPr>
        </p:sp>
        <p:sp>
          <p:nvSpPr>
            <p:cNvPr id="40" name="Freeform 9">
              <a:extLst>
                <a:ext uri="{FF2B5EF4-FFF2-40B4-BE49-F238E27FC236}">
                  <a16:creationId xmlns:a16="http://schemas.microsoft.com/office/drawing/2014/main" id="{332B1723-69BF-42D7-B757-0FA059E1525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91138"/>
              <a:ext cx="1495425" cy="1566863"/>
            </a:xfrm>
            <a:custGeom>
              <a:avLst/>
              <a:gdLst/>
              <a:ahLst/>
              <a:cxnLst/>
              <a:rect l="0" t="0" r="r" b="b"/>
              <a:pathLst>
                <a:path w="942" h="987">
                  <a:moveTo>
                    <a:pt x="0" y="0"/>
                  </a:moveTo>
                  <a:lnTo>
                    <a:pt x="909" y="987"/>
                  </a:lnTo>
                  <a:lnTo>
                    <a:pt x="942" y="987"/>
                  </a:lnTo>
                  <a:lnTo>
                    <a:pt x="0" y="0"/>
                  </a:lnTo>
                  <a:close/>
                </a:path>
              </a:pathLst>
            </a:custGeom>
            <a:solidFill>
              <a:schemeClr val="accent1">
                <a:lumMod val="50000"/>
              </a:schemeClr>
            </a:solidFill>
            <a:ln>
              <a:noFill/>
            </a:ln>
          </p:spPr>
        </p:sp>
        <p:sp>
          <p:nvSpPr>
            <p:cNvPr id="41" name="Freeform 10">
              <a:extLst>
                <a:ext uri="{FF2B5EF4-FFF2-40B4-BE49-F238E27FC236}">
                  <a16:creationId xmlns:a16="http://schemas.microsoft.com/office/drawing/2014/main" id="{F115D62D-1E96-48D1-A78D-D370A0BFB9B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86375"/>
              <a:ext cx="2130425" cy="1571625"/>
            </a:xfrm>
            <a:custGeom>
              <a:avLst/>
              <a:gdLst/>
              <a:ahLst/>
              <a:cxnLst/>
              <a:rect l="0" t="0" r="r" b="b"/>
              <a:pathLst>
                <a:path w="1342" h="990">
                  <a:moveTo>
                    <a:pt x="0" y="3"/>
                  </a:moveTo>
                  <a:lnTo>
                    <a:pt x="942" y="990"/>
                  </a:lnTo>
                  <a:lnTo>
                    <a:pt x="1342" y="990"/>
                  </a:lnTo>
                  <a:lnTo>
                    <a:pt x="156" y="27"/>
                  </a:lnTo>
                  <a:lnTo>
                    <a:pt x="0" y="0"/>
                  </a:lnTo>
                  <a:lnTo>
                    <a:pt x="0" y="3"/>
                  </a:lnTo>
                  <a:close/>
                </a:path>
              </a:pathLst>
            </a:custGeom>
            <a:solidFill>
              <a:schemeClr val="accent1">
                <a:lumMod val="75000"/>
              </a:schemeClr>
            </a:solidFill>
            <a:ln>
              <a:noFill/>
            </a:ln>
          </p:spPr>
        </p:sp>
        <p:sp>
          <p:nvSpPr>
            <p:cNvPr id="42" name="Freeform 11">
              <a:extLst>
                <a:ext uri="{FF2B5EF4-FFF2-40B4-BE49-F238E27FC236}">
                  <a16:creationId xmlns:a16="http://schemas.microsoft.com/office/drawing/2014/main" id="{91C2876A-169D-4822-A766-C00578C88B4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695450" cy="1619250"/>
            </a:xfrm>
            <a:custGeom>
              <a:avLst/>
              <a:gdLst/>
              <a:ahLst/>
              <a:cxnLst/>
              <a:rect l="0" t="0" r="r" b="b"/>
              <a:pathLst>
                <a:path w="1068" h="1020">
                  <a:moveTo>
                    <a:pt x="1068" y="1020"/>
                  </a:moveTo>
                  <a:lnTo>
                    <a:pt x="184" y="60"/>
                  </a:lnTo>
                  <a:lnTo>
                    <a:pt x="154" y="27"/>
                  </a:lnTo>
                  <a:lnTo>
                    <a:pt x="157" y="27"/>
                  </a:lnTo>
                  <a:lnTo>
                    <a:pt x="157" y="24"/>
                  </a:lnTo>
                  <a:lnTo>
                    <a:pt x="154" y="24"/>
                  </a:lnTo>
                  <a:lnTo>
                    <a:pt x="0" y="0"/>
                  </a:lnTo>
                  <a:lnTo>
                    <a:pt x="0" y="0"/>
                  </a:lnTo>
                  <a:lnTo>
                    <a:pt x="774" y="1020"/>
                  </a:lnTo>
                  <a:lnTo>
                    <a:pt x="1068" y="1020"/>
                  </a:lnTo>
                  <a:close/>
                </a:path>
              </a:pathLst>
            </a:custGeom>
            <a:solidFill>
              <a:srgbClr val="404040"/>
            </a:solidFill>
            <a:ln>
              <a:noFill/>
            </a:ln>
          </p:spPr>
        </p:sp>
      </p:grpSp>
      <p:sp>
        <p:nvSpPr>
          <p:cNvPr id="2" name="Title 1">
            <a:extLst>
              <a:ext uri="{FF2B5EF4-FFF2-40B4-BE49-F238E27FC236}">
                <a16:creationId xmlns:a16="http://schemas.microsoft.com/office/drawing/2014/main" id="{E10E10EC-9381-4B3D-AFEE-BCA86F51C850}"/>
              </a:ext>
            </a:extLst>
          </p:cNvPr>
          <p:cNvSpPr>
            <a:spLocks noGrp="1"/>
          </p:cNvSpPr>
          <p:nvPr>
            <p:ph type="title"/>
          </p:nvPr>
        </p:nvSpPr>
        <p:spPr>
          <a:xfrm>
            <a:off x="535020" y="685800"/>
            <a:ext cx="2780271" cy="5105400"/>
          </a:xfrm>
        </p:spPr>
        <p:txBody>
          <a:bodyPr>
            <a:normAutofit/>
          </a:bodyPr>
          <a:lstStyle/>
          <a:p>
            <a:r>
              <a:rPr lang="en-US" sz="4000" kern="1200" dirty="0">
                <a:solidFill>
                  <a:srgbClr val="FFFFFF"/>
                </a:solidFill>
                <a:latin typeface="+mj-lt"/>
                <a:ea typeface="+mj-ea"/>
                <a:cs typeface="+mj-cs"/>
              </a:rPr>
              <a:t>Vulnerability Assessment</a:t>
            </a:r>
            <a:endParaRPr lang="en-US" sz="4000" dirty="0">
              <a:solidFill>
                <a:srgbClr val="FFFFFF"/>
              </a:solidFill>
            </a:endParaRPr>
          </a:p>
        </p:txBody>
      </p:sp>
      <p:graphicFrame>
        <p:nvGraphicFramePr>
          <p:cNvPr id="29" name="Content Placeholder 2">
            <a:extLst>
              <a:ext uri="{FF2B5EF4-FFF2-40B4-BE49-F238E27FC236}">
                <a16:creationId xmlns:a16="http://schemas.microsoft.com/office/drawing/2014/main" id="{AAA03AE1-42DB-4D5C-BFC4-88B7C19B361A}"/>
              </a:ext>
            </a:extLst>
          </p:cNvPr>
          <p:cNvGraphicFramePr>
            <a:graphicFrameLocks noGrp="1"/>
          </p:cNvGraphicFramePr>
          <p:nvPr>
            <p:ph idx="1"/>
            <p:extLst>
              <p:ext uri="{D42A27DB-BD31-4B8C-83A1-F6EECF244321}">
                <p14:modId xmlns:p14="http://schemas.microsoft.com/office/powerpoint/2010/main" val="1037298486"/>
              </p:ext>
            </p:extLst>
          </p:nvPr>
        </p:nvGraphicFramePr>
        <p:xfrm>
          <a:off x="5010150" y="685800"/>
          <a:ext cx="6492875" cy="5105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27502995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 name="Freeform: Shape 33">
            <a:extLst>
              <a:ext uri="{FF2B5EF4-FFF2-40B4-BE49-F238E27FC236}">
                <a16:creationId xmlns:a16="http://schemas.microsoft.com/office/drawing/2014/main" id="{42285737-90EE-47DC-AC80-8AE156B1196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1" y="-1"/>
            <a:ext cx="4403709" cy="6858001"/>
          </a:xfrm>
          <a:custGeom>
            <a:avLst/>
            <a:gdLst>
              <a:gd name="connsiteX0" fmla="*/ 3223890 w 4403709"/>
              <a:gd name="connsiteY0" fmla="*/ 6858001 h 6858001"/>
              <a:gd name="connsiteX1" fmla="*/ 4101908 w 4403709"/>
              <a:gd name="connsiteY1" fmla="*/ 6858001 h 6858001"/>
              <a:gd name="connsiteX2" fmla="*/ 3254950 w 4403709"/>
              <a:gd name="connsiteY2" fmla="*/ 1599356 h 6858001"/>
              <a:gd name="connsiteX3" fmla="*/ 3254950 w 4403709"/>
              <a:gd name="connsiteY3" fmla="*/ 1594062 h 6858001"/>
              <a:gd name="connsiteX4" fmla="*/ 4403709 w 4403709"/>
              <a:gd name="connsiteY4" fmla="*/ 0 h 6858001"/>
              <a:gd name="connsiteX5" fmla="*/ 3254950 w 4403709"/>
              <a:gd name="connsiteY5" fmla="*/ 0 h 6858001"/>
              <a:gd name="connsiteX6" fmla="*/ 2903520 w 4403709"/>
              <a:gd name="connsiteY6" fmla="*/ 0 h 6858001"/>
              <a:gd name="connsiteX7" fmla="*/ 0 w 4403709"/>
              <a:gd name="connsiteY7" fmla="*/ 0 h 6858001"/>
              <a:gd name="connsiteX8" fmla="*/ 0 w 4403709"/>
              <a:gd name="connsiteY8" fmla="*/ 6858000 h 6858001"/>
              <a:gd name="connsiteX9" fmla="*/ 3223890 w 4403709"/>
              <a:gd name="connsiteY9" fmla="*/ 6858000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403709" h="6858001">
                <a:moveTo>
                  <a:pt x="3223890" y="6858001"/>
                </a:moveTo>
                <a:lnTo>
                  <a:pt x="4101908" y="6858001"/>
                </a:lnTo>
                <a:lnTo>
                  <a:pt x="3254950" y="1599356"/>
                </a:lnTo>
                <a:lnTo>
                  <a:pt x="3254950" y="1594062"/>
                </a:lnTo>
                <a:lnTo>
                  <a:pt x="4403709" y="0"/>
                </a:lnTo>
                <a:lnTo>
                  <a:pt x="3254950" y="0"/>
                </a:lnTo>
                <a:lnTo>
                  <a:pt x="2903520" y="0"/>
                </a:lnTo>
                <a:lnTo>
                  <a:pt x="0" y="0"/>
                </a:lnTo>
                <a:lnTo>
                  <a:pt x="0" y="6858000"/>
                </a:lnTo>
                <a:lnTo>
                  <a:pt x="3223890" y="6858000"/>
                </a:lnTo>
                <a:close/>
              </a:path>
            </a:pathLst>
          </a:custGeom>
          <a:ln>
            <a:noFill/>
          </a:ln>
        </p:spPr>
        <p:style>
          <a:lnRef idx="2">
            <a:schemeClr val="accent1">
              <a:shade val="50000"/>
            </a:schemeClr>
          </a:lnRef>
          <a:fillRef idx="1002">
            <a:schemeClr val="dk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nvGrpSpPr>
          <p:cNvPr id="52" name="Group 35">
            <a:extLst>
              <a:ext uri="{FF2B5EF4-FFF2-40B4-BE49-F238E27FC236}">
                <a16:creationId xmlns:a16="http://schemas.microsoft.com/office/drawing/2014/main" id="{B57BDC17-F1B3-455F-BBF1-680AA1F25C0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315292" y="0"/>
            <a:ext cx="2436813" cy="6858001"/>
            <a:chOff x="1320800" y="0"/>
            <a:chExt cx="2436813" cy="6858001"/>
          </a:xfrm>
        </p:grpSpPr>
        <p:sp>
          <p:nvSpPr>
            <p:cNvPr id="37" name="Freeform 6">
              <a:extLst>
                <a:ext uri="{FF2B5EF4-FFF2-40B4-BE49-F238E27FC236}">
                  <a16:creationId xmlns:a16="http://schemas.microsoft.com/office/drawing/2014/main" id="{64E2FA9A-FEF7-4501-B0EB-5E45EDD2177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0"/>
              <a:ext cx="1122363" cy="5329238"/>
            </a:xfrm>
            <a:custGeom>
              <a:avLst/>
              <a:gdLst/>
              <a:ahLst/>
              <a:cxnLst/>
              <a:rect l="0" t="0" r="r" b="b"/>
              <a:pathLst>
                <a:path w="707" h="3357">
                  <a:moveTo>
                    <a:pt x="0" y="3330"/>
                  </a:moveTo>
                  <a:lnTo>
                    <a:pt x="156" y="3357"/>
                  </a:lnTo>
                  <a:lnTo>
                    <a:pt x="707" y="0"/>
                  </a:lnTo>
                  <a:lnTo>
                    <a:pt x="547" y="0"/>
                  </a:lnTo>
                  <a:lnTo>
                    <a:pt x="0" y="3330"/>
                  </a:lnTo>
                  <a:close/>
                </a:path>
              </a:pathLst>
            </a:custGeom>
            <a:solidFill>
              <a:schemeClr val="accent1"/>
            </a:solidFill>
            <a:ln>
              <a:noFill/>
            </a:ln>
          </p:spPr>
        </p:sp>
        <p:sp>
          <p:nvSpPr>
            <p:cNvPr id="53" name="Freeform 7">
              <a:extLst>
                <a:ext uri="{FF2B5EF4-FFF2-40B4-BE49-F238E27FC236}">
                  <a16:creationId xmlns:a16="http://schemas.microsoft.com/office/drawing/2014/main" id="{BC38192B-B4CB-47D4-A3B1-10010247F15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0"/>
              <a:ext cx="1117600" cy="5276850"/>
            </a:xfrm>
            <a:custGeom>
              <a:avLst/>
              <a:gdLst/>
              <a:ahLst/>
              <a:cxnLst/>
              <a:rect l="0" t="0" r="r" b="b"/>
              <a:pathLst>
                <a:path w="704" h="3324">
                  <a:moveTo>
                    <a:pt x="704" y="0"/>
                  </a:moveTo>
                  <a:lnTo>
                    <a:pt x="545" y="0"/>
                  </a:lnTo>
                  <a:lnTo>
                    <a:pt x="0" y="3300"/>
                  </a:lnTo>
                  <a:lnTo>
                    <a:pt x="157" y="3324"/>
                  </a:lnTo>
                  <a:lnTo>
                    <a:pt x="704" y="0"/>
                  </a:lnTo>
                  <a:close/>
                </a:path>
              </a:pathLst>
            </a:custGeom>
            <a:solidFill>
              <a:srgbClr val="595959"/>
            </a:solidFill>
            <a:ln>
              <a:noFill/>
            </a:ln>
          </p:spPr>
        </p:sp>
        <p:sp>
          <p:nvSpPr>
            <p:cNvPr id="39" name="Freeform 8">
              <a:extLst>
                <a:ext uri="{FF2B5EF4-FFF2-40B4-BE49-F238E27FC236}">
                  <a16:creationId xmlns:a16="http://schemas.microsoft.com/office/drawing/2014/main" id="{96330E33-E171-4B0F-82B5-AF7230399B5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228725" cy="1619250"/>
            </a:xfrm>
            <a:custGeom>
              <a:avLst/>
              <a:gdLst/>
              <a:ahLst/>
              <a:cxnLst/>
              <a:rect l="0" t="0" r="r" b="b"/>
              <a:pathLst>
                <a:path w="774" h="1020">
                  <a:moveTo>
                    <a:pt x="0" y="0"/>
                  </a:moveTo>
                  <a:lnTo>
                    <a:pt x="740" y="1020"/>
                  </a:lnTo>
                  <a:lnTo>
                    <a:pt x="774" y="1020"/>
                  </a:lnTo>
                  <a:lnTo>
                    <a:pt x="0" y="0"/>
                  </a:lnTo>
                  <a:close/>
                </a:path>
              </a:pathLst>
            </a:custGeom>
            <a:solidFill>
              <a:srgbClr val="262626"/>
            </a:solidFill>
            <a:ln>
              <a:noFill/>
            </a:ln>
          </p:spPr>
        </p:sp>
        <p:sp>
          <p:nvSpPr>
            <p:cNvPr id="54" name="Freeform 9">
              <a:extLst>
                <a:ext uri="{FF2B5EF4-FFF2-40B4-BE49-F238E27FC236}">
                  <a16:creationId xmlns:a16="http://schemas.microsoft.com/office/drawing/2014/main" id="{332B1723-69BF-42D7-B757-0FA059E1525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91138"/>
              <a:ext cx="1495425" cy="1566863"/>
            </a:xfrm>
            <a:custGeom>
              <a:avLst/>
              <a:gdLst/>
              <a:ahLst/>
              <a:cxnLst/>
              <a:rect l="0" t="0" r="r" b="b"/>
              <a:pathLst>
                <a:path w="942" h="987">
                  <a:moveTo>
                    <a:pt x="0" y="0"/>
                  </a:moveTo>
                  <a:lnTo>
                    <a:pt x="909" y="987"/>
                  </a:lnTo>
                  <a:lnTo>
                    <a:pt x="942" y="987"/>
                  </a:lnTo>
                  <a:lnTo>
                    <a:pt x="0" y="0"/>
                  </a:lnTo>
                  <a:close/>
                </a:path>
              </a:pathLst>
            </a:custGeom>
            <a:solidFill>
              <a:schemeClr val="accent1">
                <a:lumMod val="50000"/>
              </a:schemeClr>
            </a:solidFill>
            <a:ln>
              <a:noFill/>
            </a:ln>
          </p:spPr>
        </p:sp>
        <p:sp>
          <p:nvSpPr>
            <p:cNvPr id="41" name="Freeform 10">
              <a:extLst>
                <a:ext uri="{FF2B5EF4-FFF2-40B4-BE49-F238E27FC236}">
                  <a16:creationId xmlns:a16="http://schemas.microsoft.com/office/drawing/2014/main" id="{F115D62D-1E96-48D1-A78D-D370A0BFB9B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86375"/>
              <a:ext cx="2130425" cy="1571625"/>
            </a:xfrm>
            <a:custGeom>
              <a:avLst/>
              <a:gdLst/>
              <a:ahLst/>
              <a:cxnLst/>
              <a:rect l="0" t="0" r="r" b="b"/>
              <a:pathLst>
                <a:path w="1342" h="990">
                  <a:moveTo>
                    <a:pt x="0" y="3"/>
                  </a:moveTo>
                  <a:lnTo>
                    <a:pt x="942" y="990"/>
                  </a:lnTo>
                  <a:lnTo>
                    <a:pt x="1342" y="990"/>
                  </a:lnTo>
                  <a:lnTo>
                    <a:pt x="156" y="27"/>
                  </a:lnTo>
                  <a:lnTo>
                    <a:pt x="0" y="0"/>
                  </a:lnTo>
                  <a:lnTo>
                    <a:pt x="0" y="3"/>
                  </a:lnTo>
                  <a:close/>
                </a:path>
              </a:pathLst>
            </a:custGeom>
            <a:solidFill>
              <a:schemeClr val="accent1">
                <a:lumMod val="75000"/>
              </a:schemeClr>
            </a:solidFill>
            <a:ln>
              <a:noFill/>
            </a:ln>
          </p:spPr>
        </p:sp>
        <p:sp>
          <p:nvSpPr>
            <p:cNvPr id="55" name="Freeform 11">
              <a:extLst>
                <a:ext uri="{FF2B5EF4-FFF2-40B4-BE49-F238E27FC236}">
                  <a16:creationId xmlns:a16="http://schemas.microsoft.com/office/drawing/2014/main" id="{91C2876A-169D-4822-A766-C00578C88B4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695450" cy="1619250"/>
            </a:xfrm>
            <a:custGeom>
              <a:avLst/>
              <a:gdLst/>
              <a:ahLst/>
              <a:cxnLst/>
              <a:rect l="0" t="0" r="r" b="b"/>
              <a:pathLst>
                <a:path w="1068" h="1020">
                  <a:moveTo>
                    <a:pt x="1068" y="1020"/>
                  </a:moveTo>
                  <a:lnTo>
                    <a:pt x="184" y="60"/>
                  </a:lnTo>
                  <a:lnTo>
                    <a:pt x="154" y="27"/>
                  </a:lnTo>
                  <a:lnTo>
                    <a:pt x="157" y="27"/>
                  </a:lnTo>
                  <a:lnTo>
                    <a:pt x="157" y="24"/>
                  </a:lnTo>
                  <a:lnTo>
                    <a:pt x="154" y="24"/>
                  </a:lnTo>
                  <a:lnTo>
                    <a:pt x="0" y="0"/>
                  </a:lnTo>
                  <a:lnTo>
                    <a:pt x="0" y="0"/>
                  </a:lnTo>
                  <a:lnTo>
                    <a:pt x="774" y="1020"/>
                  </a:lnTo>
                  <a:lnTo>
                    <a:pt x="1068" y="1020"/>
                  </a:lnTo>
                  <a:close/>
                </a:path>
              </a:pathLst>
            </a:custGeom>
            <a:solidFill>
              <a:srgbClr val="404040"/>
            </a:solidFill>
            <a:ln>
              <a:noFill/>
            </a:ln>
          </p:spPr>
        </p:sp>
      </p:grpSp>
      <p:sp>
        <p:nvSpPr>
          <p:cNvPr id="2" name="Title 1">
            <a:extLst>
              <a:ext uri="{FF2B5EF4-FFF2-40B4-BE49-F238E27FC236}">
                <a16:creationId xmlns:a16="http://schemas.microsoft.com/office/drawing/2014/main" id="{E10E10EC-9381-4B3D-AFEE-BCA86F51C850}"/>
              </a:ext>
            </a:extLst>
          </p:cNvPr>
          <p:cNvSpPr>
            <a:spLocks noGrp="1"/>
          </p:cNvSpPr>
          <p:nvPr>
            <p:ph type="title"/>
          </p:nvPr>
        </p:nvSpPr>
        <p:spPr>
          <a:xfrm>
            <a:off x="535020" y="685800"/>
            <a:ext cx="2780271" cy="5105400"/>
          </a:xfrm>
        </p:spPr>
        <p:txBody>
          <a:bodyPr vert="horz" lIns="91440" tIns="45720" rIns="91440" bIns="45720" rtlCol="0">
            <a:normAutofit/>
          </a:bodyPr>
          <a:lstStyle/>
          <a:p>
            <a:r>
              <a:rPr lang="en-US" sz="4000" kern="1200" dirty="0">
                <a:solidFill>
                  <a:srgbClr val="FFFFFF"/>
                </a:solidFill>
                <a:latin typeface="+mj-lt"/>
                <a:ea typeface="+mj-ea"/>
                <a:cs typeface="+mj-cs"/>
              </a:rPr>
              <a:t>Backup and Restore Validation Test</a:t>
            </a:r>
          </a:p>
        </p:txBody>
      </p:sp>
      <p:graphicFrame>
        <p:nvGraphicFramePr>
          <p:cNvPr id="29" name="Content Placeholder 2">
            <a:extLst>
              <a:ext uri="{FF2B5EF4-FFF2-40B4-BE49-F238E27FC236}">
                <a16:creationId xmlns:a16="http://schemas.microsoft.com/office/drawing/2014/main" id="{AAA03AE1-42DB-4D5C-BFC4-88B7C19B361A}"/>
              </a:ext>
            </a:extLst>
          </p:cNvPr>
          <p:cNvGraphicFramePr>
            <a:graphicFrameLocks noGrp="1"/>
          </p:cNvGraphicFramePr>
          <p:nvPr>
            <p:ph idx="1"/>
            <p:extLst>
              <p:ext uri="{D42A27DB-BD31-4B8C-83A1-F6EECF244321}">
                <p14:modId xmlns:p14="http://schemas.microsoft.com/office/powerpoint/2010/main" val="887899348"/>
              </p:ext>
            </p:extLst>
          </p:nvPr>
        </p:nvGraphicFramePr>
        <p:xfrm>
          <a:off x="5010150" y="685800"/>
          <a:ext cx="6492875" cy="5105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50771776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 name="Freeform: Shape 33">
            <a:extLst>
              <a:ext uri="{FF2B5EF4-FFF2-40B4-BE49-F238E27FC236}">
                <a16:creationId xmlns:a16="http://schemas.microsoft.com/office/drawing/2014/main" id="{42285737-90EE-47DC-AC80-8AE156B1196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1" y="-1"/>
            <a:ext cx="4403709" cy="6858001"/>
          </a:xfrm>
          <a:custGeom>
            <a:avLst/>
            <a:gdLst>
              <a:gd name="connsiteX0" fmla="*/ 3223890 w 4403709"/>
              <a:gd name="connsiteY0" fmla="*/ 6858001 h 6858001"/>
              <a:gd name="connsiteX1" fmla="*/ 4101908 w 4403709"/>
              <a:gd name="connsiteY1" fmla="*/ 6858001 h 6858001"/>
              <a:gd name="connsiteX2" fmla="*/ 3254950 w 4403709"/>
              <a:gd name="connsiteY2" fmla="*/ 1599356 h 6858001"/>
              <a:gd name="connsiteX3" fmla="*/ 3254950 w 4403709"/>
              <a:gd name="connsiteY3" fmla="*/ 1594062 h 6858001"/>
              <a:gd name="connsiteX4" fmla="*/ 4403709 w 4403709"/>
              <a:gd name="connsiteY4" fmla="*/ 0 h 6858001"/>
              <a:gd name="connsiteX5" fmla="*/ 3254950 w 4403709"/>
              <a:gd name="connsiteY5" fmla="*/ 0 h 6858001"/>
              <a:gd name="connsiteX6" fmla="*/ 2903520 w 4403709"/>
              <a:gd name="connsiteY6" fmla="*/ 0 h 6858001"/>
              <a:gd name="connsiteX7" fmla="*/ 0 w 4403709"/>
              <a:gd name="connsiteY7" fmla="*/ 0 h 6858001"/>
              <a:gd name="connsiteX8" fmla="*/ 0 w 4403709"/>
              <a:gd name="connsiteY8" fmla="*/ 6858000 h 6858001"/>
              <a:gd name="connsiteX9" fmla="*/ 3223890 w 4403709"/>
              <a:gd name="connsiteY9" fmla="*/ 6858000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403709" h="6858001">
                <a:moveTo>
                  <a:pt x="3223890" y="6858001"/>
                </a:moveTo>
                <a:lnTo>
                  <a:pt x="4101908" y="6858001"/>
                </a:lnTo>
                <a:lnTo>
                  <a:pt x="3254950" y="1599356"/>
                </a:lnTo>
                <a:lnTo>
                  <a:pt x="3254950" y="1594062"/>
                </a:lnTo>
                <a:lnTo>
                  <a:pt x="4403709" y="0"/>
                </a:lnTo>
                <a:lnTo>
                  <a:pt x="3254950" y="0"/>
                </a:lnTo>
                <a:lnTo>
                  <a:pt x="2903520" y="0"/>
                </a:lnTo>
                <a:lnTo>
                  <a:pt x="0" y="0"/>
                </a:lnTo>
                <a:lnTo>
                  <a:pt x="0" y="6858000"/>
                </a:lnTo>
                <a:lnTo>
                  <a:pt x="3223890" y="6858000"/>
                </a:lnTo>
                <a:close/>
              </a:path>
            </a:pathLst>
          </a:custGeom>
          <a:ln>
            <a:noFill/>
          </a:ln>
        </p:spPr>
        <p:style>
          <a:lnRef idx="2">
            <a:schemeClr val="accent1">
              <a:shade val="50000"/>
            </a:schemeClr>
          </a:lnRef>
          <a:fillRef idx="1002">
            <a:schemeClr val="dk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nvGrpSpPr>
          <p:cNvPr id="52" name="Group 35">
            <a:extLst>
              <a:ext uri="{FF2B5EF4-FFF2-40B4-BE49-F238E27FC236}">
                <a16:creationId xmlns:a16="http://schemas.microsoft.com/office/drawing/2014/main" id="{B57BDC17-F1B3-455F-BBF1-680AA1F25C0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315292" y="0"/>
            <a:ext cx="2436813" cy="6858001"/>
            <a:chOff x="1320800" y="0"/>
            <a:chExt cx="2436813" cy="6858001"/>
          </a:xfrm>
        </p:grpSpPr>
        <p:sp>
          <p:nvSpPr>
            <p:cNvPr id="37" name="Freeform 6">
              <a:extLst>
                <a:ext uri="{FF2B5EF4-FFF2-40B4-BE49-F238E27FC236}">
                  <a16:creationId xmlns:a16="http://schemas.microsoft.com/office/drawing/2014/main" id="{64E2FA9A-FEF7-4501-B0EB-5E45EDD2177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0"/>
              <a:ext cx="1122363" cy="5329238"/>
            </a:xfrm>
            <a:custGeom>
              <a:avLst/>
              <a:gdLst/>
              <a:ahLst/>
              <a:cxnLst/>
              <a:rect l="0" t="0" r="r" b="b"/>
              <a:pathLst>
                <a:path w="707" h="3357">
                  <a:moveTo>
                    <a:pt x="0" y="3330"/>
                  </a:moveTo>
                  <a:lnTo>
                    <a:pt x="156" y="3357"/>
                  </a:lnTo>
                  <a:lnTo>
                    <a:pt x="707" y="0"/>
                  </a:lnTo>
                  <a:lnTo>
                    <a:pt x="547" y="0"/>
                  </a:lnTo>
                  <a:lnTo>
                    <a:pt x="0" y="3330"/>
                  </a:lnTo>
                  <a:close/>
                </a:path>
              </a:pathLst>
            </a:custGeom>
            <a:solidFill>
              <a:schemeClr val="accent1"/>
            </a:solidFill>
            <a:ln>
              <a:noFill/>
            </a:ln>
          </p:spPr>
        </p:sp>
        <p:sp>
          <p:nvSpPr>
            <p:cNvPr id="53" name="Freeform 7">
              <a:extLst>
                <a:ext uri="{FF2B5EF4-FFF2-40B4-BE49-F238E27FC236}">
                  <a16:creationId xmlns:a16="http://schemas.microsoft.com/office/drawing/2014/main" id="{BC38192B-B4CB-47D4-A3B1-10010247F15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0"/>
              <a:ext cx="1117600" cy="5276850"/>
            </a:xfrm>
            <a:custGeom>
              <a:avLst/>
              <a:gdLst/>
              <a:ahLst/>
              <a:cxnLst/>
              <a:rect l="0" t="0" r="r" b="b"/>
              <a:pathLst>
                <a:path w="704" h="3324">
                  <a:moveTo>
                    <a:pt x="704" y="0"/>
                  </a:moveTo>
                  <a:lnTo>
                    <a:pt x="545" y="0"/>
                  </a:lnTo>
                  <a:lnTo>
                    <a:pt x="0" y="3300"/>
                  </a:lnTo>
                  <a:lnTo>
                    <a:pt x="157" y="3324"/>
                  </a:lnTo>
                  <a:lnTo>
                    <a:pt x="704" y="0"/>
                  </a:lnTo>
                  <a:close/>
                </a:path>
              </a:pathLst>
            </a:custGeom>
            <a:solidFill>
              <a:srgbClr val="595959"/>
            </a:solidFill>
            <a:ln>
              <a:noFill/>
            </a:ln>
          </p:spPr>
        </p:sp>
        <p:sp>
          <p:nvSpPr>
            <p:cNvPr id="39" name="Freeform 8">
              <a:extLst>
                <a:ext uri="{FF2B5EF4-FFF2-40B4-BE49-F238E27FC236}">
                  <a16:creationId xmlns:a16="http://schemas.microsoft.com/office/drawing/2014/main" id="{96330E33-E171-4B0F-82B5-AF7230399B5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228725" cy="1619250"/>
            </a:xfrm>
            <a:custGeom>
              <a:avLst/>
              <a:gdLst/>
              <a:ahLst/>
              <a:cxnLst/>
              <a:rect l="0" t="0" r="r" b="b"/>
              <a:pathLst>
                <a:path w="774" h="1020">
                  <a:moveTo>
                    <a:pt x="0" y="0"/>
                  </a:moveTo>
                  <a:lnTo>
                    <a:pt x="740" y="1020"/>
                  </a:lnTo>
                  <a:lnTo>
                    <a:pt x="774" y="1020"/>
                  </a:lnTo>
                  <a:lnTo>
                    <a:pt x="0" y="0"/>
                  </a:lnTo>
                  <a:close/>
                </a:path>
              </a:pathLst>
            </a:custGeom>
            <a:solidFill>
              <a:srgbClr val="262626"/>
            </a:solidFill>
            <a:ln>
              <a:noFill/>
            </a:ln>
          </p:spPr>
        </p:sp>
        <p:sp>
          <p:nvSpPr>
            <p:cNvPr id="54" name="Freeform 9">
              <a:extLst>
                <a:ext uri="{FF2B5EF4-FFF2-40B4-BE49-F238E27FC236}">
                  <a16:creationId xmlns:a16="http://schemas.microsoft.com/office/drawing/2014/main" id="{332B1723-69BF-42D7-B757-0FA059E1525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91138"/>
              <a:ext cx="1495425" cy="1566863"/>
            </a:xfrm>
            <a:custGeom>
              <a:avLst/>
              <a:gdLst/>
              <a:ahLst/>
              <a:cxnLst/>
              <a:rect l="0" t="0" r="r" b="b"/>
              <a:pathLst>
                <a:path w="942" h="987">
                  <a:moveTo>
                    <a:pt x="0" y="0"/>
                  </a:moveTo>
                  <a:lnTo>
                    <a:pt x="909" y="987"/>
                  </a:lnTo>
                  <a:lnTo>
                    <a:pt x="942" y="987"/>
                  </a:lnTo>
                  <a:lnTo>
                    <a:pt x="0" y="0"/>
                  </a:lnTo>
                  <a:close/>
                </a:path>
              </a:pathLst>
            </a:custGeom>
            <a:solidFill>
              <a:schemeClr val="accent1">
                <a:lumMod val="50000"/>
              </a:schemeClr>
            </a:solidFill>
            <a:ln>
              <a:noFill/>
            </a:ln>
          </p:spPr>
        </p:sp>
        <p:sp>
          <p:nvSpPr>
            <p:cNvPr id="41" name="Freeform 10">
              <a:extLst>
                <a:ext uri="{FF2B5EF4-FFF2-40B4-BE49-F238E27FC236}">
                  <a16:creationId xmlns:a16="http://schemas.microsoft.com/office/drawing/2014/main" id="{F115D62D-1E96-48D1-A78D-D370A0BFB9B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86375"/>
              <a:ext cx="2130425" cy="1571625"/>
            </a:xfrm>
            <a:custGeom>
              <a:avLst/>
              <a:gdLst/>
              <a:ahLst/>
              <a:cxnLst/>
              <a:rect l="0" t="0" r="r" b="b"/>
              <a:pathLst>
                <a:path w="1342" h="990">
                  <a:moveTo>
                    <a:pt x="0" y="3"/>
                  </a:moveTo>
                  <a:lnTo>
                    <a:pt x="942" y="990"/>
                  </a:lnTo>
                  <a:lnTo>
                    <a:pt x="1342" y="990"/>
                  </a:lnTo>
                  <a:lnTo>
                    <a:pt x="156" y="27"/>
                  </a:lnTo>
                  <a:lnTo>
                    <a:pt x="0" y="0"/>
                  </a:lnTo>
                  <a:lnTo>
                    <a:pt x="0" y="3"/>
                  </a:lnTo>
                  <a:close/>
                </a:path>
              </a:pathLst>
            </a:custGeom>
            <a:solidFill>
              <a:schemeClr val="accent1">
                <a:lumMod val="75000"/>
              </a:schemeClr>
            </a:solidFill>
            <a:ln>
              <a:noFill/>
            </a:ln>
          </p:spPr>
        </p:sp>
        <p:sp>
          <p:nvSpPr>
            <p:cNvPr id="55" name="Freeform 11">
              <a:extLst>
                <a:ext uri="{FF2B5EF4-FFF2-40B4-BE49-F238E27FC236}">
                  <a16:creationId xmlns:a16="http://schemas.microsoft.com/office/drawing/2014/main" id="{91C2876A-169D-4822-A766-C00578C88B4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695450" cy="1619250"/>
            </a:xfrm>
            <a:custGeom>
              <a:avLst/>
              <a:gdLst/>
              <a:ahLst/>
              <a:cxnLst/>
              <a:rect l="0" t="0" r="r" b="b"/>
              <a:pathLst>
                <a:path w="1068" h="1020">
                  <a:moveTo>
                    <a:pt x="1068" y="1020"/>
                  </a:moveTo>
                  <a:lnTo>
                    <a:pt x="184" y="60"/>
                  </a:lnTo>
                  <a:lnTo>
                    <a:pt x="154" y="27"/>
                  </a:lnTo>
                  <a:lnTo>
                    <a:pt x="157" y="27"/>
                  </a:lnTo>
                  <a:lnTo>
                    <a:pt x="157" y="24"/>
                  </a:lnTo>
                  <a:lnTo>
                    <a:pt x="154" y="24"/>
                  </a:lnTo>
                  <a:lnTo>
                    <a:pt x="0" y="0"/>
                  </a:lnTo>
                  <a:lnTo>
                    <a:pt x="0" y="0"/>
                  </a:lnTo>
                  <a:lnTo>
                    <a:pt x="774" y="1020"/>
                  </a:lnTo>
                  <a:lnTo>
                    <a:pt x="1068" y="1020"/>
                  </a:lnTo>
                  <a:close/>
                </a:path>
              </a:pathLst>
            </a:custGeom>
            <a:solidFill>
              <a:srgbClr val="404040"/>
            </a:solidFill>
            <a:ln>
              <a:noFill/>
            </a:ln>
          </p:spPr>
        </p:sp>
      </p:grpSp>
      <p:sp>
        <p:nvSpPr>
          <p:cNvPr id="2" name="Title 1">
            <a:extLst>
              <a:ext uri="{FF2B5EF4-FFF2-40B4-BE49-F238E27FC236}">
                <a16:creationId xmlns:a16="http://schemas.microsoft.com/office/drawing/2014/main" id="{E10E10EC-9381-4B3D-AFEE-BCA86F51C850}"/>
              </a:ext>
            </a:extLst>
          </p:cNvPr>
          <p:cNvSpPr>
            <a:spLocks noGrp="1"/>
          </p:cNvSpPr>
          <p:nvPr>
            <p:ph type="title"/>
          </p:nvPr>
        </p:nvSpPr>
        <p:spPr>
          <a:xfrm>
            <a:off x="224288" y="685800"/>
            <a:ext cx="3257084" cy="5105400"/>
          </a:xfrm>
        </p:spPr>
        <p:txBody>
          <a:bodyPr vert="horz" lIns="91440" tIns="45720" rIns="91440" bIns="45720" rtlCol="0">
            <a:normAutofit/>
          </a:bodyPr>
          <a:lstStyle/>
          <a:p>
            <a:r>
              <a:rPr lang="en-US" sz="4000" kern="1200" dirty="0">
                <a:solidFill>
                  <a:srgbClr val="FFFFFF"/>
                </a:solidFill>
                <a:latin typeface="+mj-lt"/>
                <a:ea typeface="+mj-ea"/>
                <a:cs typeface="+mj-cs"/>
              </a:rPr>
              <a:t>Cybersecurity Questionnaire Assistance</a:t>
            </a:r>
          </a:p>
        </p:txBody>
      </p:sp>
      <p:graphicFrame>
        <p:nvGraphicFramePr>
          <p:cNvPr id="29" name="Content Placeholder 2">
            <a:extLst>
              <a:ext uri="{FF2B5EF4-FFF2-40B4-BE49-F238E27FC236}">
                <a16:creationId xmlns:a16="http://schemas.microsoft.com/office/drawing/2014/main" id="{AAA03AE1-42DB-4D5C-BFC4-88B7C19B361A}"/>
              </a:ext>
            </a:extLst>
          </p:cNvPr>
          <p:cNvGraphicFramePr>
            <a:graphicFrameLocks noGrp="1"/>
          </p:cNvGraphicFramePr>
          <p:nvPr>
            <p:ph idx="1"/>
            <p:extLst>
              <p:ext uri="{D42A27DB-BD31-4B8C-83A1-F6EECF244321}">
                <p14:modId xmlns:p14="http://schemas.microsoft.com/office/powerpoint/2010/main" val="2323676510"/>
              </p:ext>
            </p:extLst>
          </p:nvPr>
        </p:nvGraphicFramePr>
        <p:xfrm>
          <a:off x="5010150" y="685800"/>
          <a:ext cx="6492875" cy="5105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27094047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 name="Freeform: Shape 33">
            <a:extLst>
              <a:ext uri="{FF2B5EF4-FFF2-40B4-BE49-F238E27FC236}">
                <a16:creationId xmlns:a16="http://schemas.microsoft.com/office/drawing/2014/main" id="{42285737-90EE-47DC-AC80-8AE156B1196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1" y="-1"/>
            <a:ext cx="4403709" cy="6858001"/>
          </a:xfrm>
          <a:custGeom>
            <a:avLst/>
            <a:gdLst>
              <a:gd name="connsiteX0" fmla="*/ 3223890 w 4403709"/>
              <a:gd name="connsiteY0" fmla="*/ 6858001 h 6858001"/>
              <a:gd name="connsiteX1" fmla="*/ 4101908 w 4403709"/>
              <a:gd name="connsiteY1" fmla="*/ 6858001 h 6858001"/>
              <a:gd name="connsiteX2" fmla="*/ 3254950 w 4403709"/>
              <a:gd name="connsiteY2" fmla="*/ 1599356 h 6858001"/>
              <a:gd name="connsiteX3" fmla="*/ 3254950 w 4403709"/>
              <a:gd name="connsiteY3" fmla="*/ 1594062 h 6858001"/>
              <a:gd name="connsiteX4" fmla="*/ 4403709 w 4403709"/>
              <a:gd name="connsiteY4" fmla="*/ 0 h 6858001"/>
              <a:gd name="connsiteX5" fmla="*/ 3254950 w 4403709"/>
              <a:gd name="connsiteY5" fmla="*/ 0 h 6858001"/>
              <a:gd name="connsiteX6" fmla="*/ 2903520 w 4403709"/>
              <a:gd name="connsiteY6" fmla="*/ 0 h 6858001"/>
              <a:gd name="connsiteX7" fmla="*/ 0 w 4403709"/>
              <a:gd name="connsiteY7" fmla="*/ 0 h 6858001"/>
              <a:gd name="connsiteX8" fmla="*/ 0 w 4403709"/>
              <a:gd name="connsiteY8" fmla="*/ 6858000 h 6858001"/>
              <a:gd name="connsiteX9" fmla="*/ 3223890 w 4403709"/>
              <a:gd name="connsiteY9" fmla="*/ 6858000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403709" h="6858001">
                <a:moveTo>
                  <a:pt x="3223890" y="6858001"/>
                </a:moveTo>
                <a:lnTo>
                  <a:pt x="4101908" y="6858001"/>
                </a:lnTo>
                <a:lnTo>
                  <a:pt x="3254950" y="1599356"/>
                </a:lnTo>
                <a:lnTo>
                  <a:pt x="3254950" y="1594062"/>
                </a:lnTo>
                <a:lnTo>
                  <a:pt x="4403709" y="0"/>
                </a:lnTo>
                <a:lnTo>
                  <a:pt x="3254950" y="0"/>
                </a:lnTo>
                <a:lnTo>
                  <a:pt x="2903520" y="0"/>
                </a:lnTo>
                <a:lnTo>
                  <a:pt x="0" y="0"/>
                </a:lnTo>
                <a:lnTo>
                  <a:pt x="0" y="6858000"/>
                </a:lnTo>
                <a:lnTo>
                  <a:pt x="3223890" y="6858000"/>
                </a:lnTo>
                <a:close/>
              </a:path>
            </a:pathLst>
          </a:custGeom>
          <a:ln>
            <a:noFill/>
          </a:ln>
        </p:spPr>
        <p:style>
          <a:lnRef idx="2">
            <a:schemeClr val="accent1">
              <a:shade val="50000"/>
            </a:schemeClr>
          </a:lnRef>
          <a:fillRef idx="1002">
            <a:schemeClr val="dk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nvGrpSpPr>
          <p:cNvPr id="52" name="Group 35">
            <a:extLst>
              <a:ext uri="{FF2B5EF4-FFF2-40B4-BE49-F238E27FC236}">
                <a16:creationId xmlns:a16="http://schemas.microsoft.com/office/drawing/2014/main" id="{B57BDC17-F1B3-455F-BBF1-680AA1F25C0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315292" y="0"/>
            <a:ext cx="2436813" cy="6858001"/>
            <a:chOff x="1320800" y="0"/>
            <a:chExt cx="2436813" cy="6858001"/>
          </a:xfrm>
        </p:grpSpPr>
        <p:sp>
          <p:nvSpPr>
            <p:cNvPr id="37" name="Freeform 6">
              <a:extLst>
                <a:ext uri="{FF2B5EF4-FFF2-40B4-BE49-F238E27FC236}">
                  <a16:creationId xmlns:a16="http://schemas.microsoft.com/office/drawing/2014/main" id="{64E2FA9A-FEF7-4501-B0EB-5E45EDD2177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0"/>
              <a:ext cx="1122363" cy="5329238"/>
            </a:xfrm>
            <a:custGeom>
              <a:avLst/>
              <a:gdLst/>
              <a:ahLst/>
              <a:cxnLst/>
              <a:rect l="0" t="0" r="r" b="b"/>
              <a:pathLst>
                <a:path w="707" h="3357">
                  <a:moveTo>
                    <a:pt x="0" y="3330"/>
                  </a:moveTo>
                  <a:lnTo>
                    <a:pt x="156" y="3357"/>
                  </a:lnTo>
                  <a:lnTo>
                    <a:pt x="707" y="0"/>
                  </a:lnTo>
                  <a:lnTo>
                    <a:pt x="547" y="0"/>
                  </a:lnTo>
                  <a:lnTo>
                    <a:pt x="0" y="3330"/>
                  </a:lnTo>
                  <a:close/>
                </a:path>
              </a:pathLst>
            </a:custGeom>
            <a:solidFill>
              <a:schemeClr val="accent1"/>
            </a:solidFill>
            <a:ln>
              <a:noFill/>
            </a:ln>
          </p:spPr>
        </p:sp>
        <p:sp>
          <p:nvSpPr>
            <p:cNvPr id="53" name="Freeform 7">
              <a:extLst>
                <a:ext uri="{FF2B5EF4-FFF2-40B4-BE49-F238E27FC236}">
                  <a16:creationId xmlns:a16="http://schemas.microsoft.com/office/drawing/2014/main" id="{BC38192B-B4CB-47D4-A3B1-10010247F15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0"/>
              <a:ext cx="1117600" cy="5276850"/>
            </a:xfrm>
            <a:custGeom>
              <a:avLst/>
              <a:gdLst/>
              <a:ahLst/>
              <a:cxnLst/>
              <a:rect l="0" t="0" r="r" b="b"/>
              <a:pathLst>
                <a:path w="704" h="3324">
                  <a:moveTo>
                    <a:pt x="704" y="0"/>
                  </a:moveTo>
                  <a:lnTo>
                    <a:pt x="545" y="0"/>
                  </a:lnTo>
                  <a:lnTo>
                    <a:pt x="0" y="3300"/>
                  </a:lnTo>
                  <a:lnTo>
                    <a:pt x="157" y="3324"/>
                  </a:lnTo>
                  <a:lnTo>
                    <a:pt x="704" y="0"/>
                  </a:lnTo>
                  <a:close/>
                </a:path>
              </a:pathLst>
            </a:custGeom>
            <a:solidFill>
              <a:srgbClr val="595959"/>
            </a:solidFill>
            <a:ln>
              <a:noFill/>
            </a:ln>
          </p:spPr>
        </p:sp>
        <p:sp>
          <p:nvSpPr>
            <p:cNvPr id="39" name="Freeform 8">
              <a:extLst>
                <a:ext uri="{FF2B5EF4-FFF2-40B4-BE49-F238E27FC236}">
                  <a16:creationId xmlns:a16="http://schemas.microsoft.com/office/drawing/2014/main" id="{96330E33-E171-4B0F-82B5-AF7230399B5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228725" cy="1619250"/>
            </a:xfrm>
            <a:custGeom>
              <a:avLst/>
              <a:gdLst/>
              <a:ahLst/>
              <a:cxnLst/>
              <a:rect l="0" t="0" r="r" b="b"/>
              <a:pathLst>
                <a:path w="774" h="1020">
                  <a:moveTo>
                    <a:pt x="0" y="0"/>
                  </a:moveTo>
                  <a:lnTo>
                    <a:pt x="740" y="1020"/>
                  </a:lnTo>
                  <a:lnTo>
                    <a:pt x="774" y="1020"/>
                  </a:lnTo>
                  <a:lnTo>
                    <a:pt x="0" y="0"/>
                  </a:lnTo>
                  <a:close/>
                </a:path>
              </a:pathLst>
            </a:custGeom>
            <a:solidFill>
              <a:srgbClr val="262626"/>
            </a:solidFill>
            <a:ln>
              <a:noFill/>
            </a:ln>
          </p:spPr>
        </p:sp>
        <p:sp>
          <p:nvSpPr>
            <p:cNvPr id="54" name="Freeform 9">
              <a:extLst>
                <a:ext uri="{FF2B5EF4-FFF2-40B4-BE49-F238E27FC236}">
                  <a16:creationId xmlns:a16="http://schemas.microsoft.com/office/drawing/2014/main" id="{332B1723-69BF-42D7-B757-0FA059E1525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91138"/>
              <a:ext cx="1495425" cy="1566863"/>
            </a:xfrm>
            <a:custGeom>
              <a:avLst/>
              <a:gdLst/>
              <a:ahLst/>
              <a:cxnLst/>
              <a:rect l="0" t="0" r="r" b="b"/>
              <a:pathLst>
                <a:path w="942" h="987">
                  <a:moveTo>
                    <a:pt x="0" y="0"/>
                  </a:moveTo>
                  <a:lnTo>
                    <a:pt x="909" y="987"/>
                  </a:lnTo>
                  <a:lnTo>
                    <a:pt x="942" y="987"/>
                  </a:lnTo>
                  <a:lnTo>
                    <a:pt x="0" y="0"/>
                  </a:lnTo>
                  <a:close/>
                </a:path>
              </a:pathLst>
            </a:custGeom>
            <a:solidFill>
              <a:schemeClr val="accent1">
                <a:lumMod val="50000"/>
              </a:schemeClr>
            </a:solidFill>
            <a:ln>
              <a:noFill/>
            </a:ln>
          </p:spPr>
        </p:sp>
        <p:sp>
          <p:nvSpPr>
            <p:cNvPr id="41" name="Freeform 10">
              <a:extLst>
                <a:ext uri="{FF2B5EF4-FFF2-40B4-BE49-F238E27FC236}">
                  <a16:creationId xmlns:a16="http://schemas.microsoft.com/office/drawing/2014/main" id="{F115D62D-1E96-48D1-A78D-D370A0BFB9B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86375"/>
              <a:ext cx="2130425" cy="1571625"/>
            </a:xfrm>
            <a:custGeom>
              <a:avLst/>
              <a:gdLst/>
              <a:ahLst/>
              <a:cxnLst/>
              <a:rect l="0" t="0" r="r" b="b"/>
              <a:pathLst>
                <a:path w="1342" h="990">
                  <a:moveTo>
                    <a:pt x="0" y="3"/>
                  </a:moveTo>
                  <a:lnTo>
                    <a:pt x="942" y="990"/>
                  </a:lnTo>
                  <a:lnTo>
                    <a:pt x="1342" y="990"/>
                  </a:lnTo>
                  <a:lnTo>
                    <a:pt x="156" y="27"/>
                  </a:lnTo>
                  <a:lnTo>
                    <a:pt x="0" y="0"/>
                  </a:lnTo>
                  <a:lnTo>
                    <a:pt x="0" y="3"/>
                  </a:lnTo>
                  <a:close/>
                </a:path>
              </a:pathLst>
            </a:custGeom>
            <a:solidFill>
              <a:schemeClr val="accent1">
                <a:lumMod val="75000"/>
              </a:schemeClr>
            </a:solidFill>
            <a:ln>
              <a:noFill/>
            </a:ln>
          </p:spPr>
        </p:sp>
        <p:sp>
          <p:nvSpPr>
            <p:cNvPr id="55" name="Freeform 11">
              <a:extLst>
                <a:ext uri="{FF2B5EF4-FFF2-40B4-BE49-F238E27FC236}">
                  <a16:creationId xmlns:a16="http://schemas.microsoft.com/office/drawing/2014/main" id="{91C2876A-169D-4822-A766-C00578C88B4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695450" cy="1619250"/>
            </a:xfrm>
            <a:custGeom>
              <a:avLst/>
              <a:gdLst/>
              <a:ahLst/>
              <a:cxnLst/>
              <a:rect l="0" t="0" r="r" b="b"/>
              <a:pathLst>
                <a:path w="1068" h="1020">
                  <a:moveTo>
                    <a:pt x="1068" y="1020"/>
                  </a:moveTo>
                  <a:lnTo>
                    <a:pt x="184" y="60"/>
                  </a:lnTo>
                  <a:lnTo>
                    <a:pt x="154" y="27"/>
                  </a:lnTo>
                  <a:lnTo>
                    <a:pt x="157" y="27"/>
                  </a:lnTo>
                  <a:lnTo>
                    <a:pt x="157" y="24"/>
                  </a:lnTo>
                  <a:lnTo>
                    <a:pt x="154" y="24"/>
                  </a:lnTo>
                  <a:lnTo>
                    <a:pt x="0" y="0"/>
                  </a:lnTo>
                  <a:lnTo>
                    <a:pt x="0" y="0"/>
                  </a:lnTo>
                  <a:lnTo>
                    <a:pt x="774" y="1020"/>
                  </a:lnTo>
                  <a:lnTo>
                    <a:pt x="1068" y="1020"/>
                  </a:lnTo>
                  <a:close/>
                </a:path>
              </a:pathLst>
            </a:custGeom>
            <a:solidFill>
              <a:srgbClr val="404040"/>
            </a:solidFill>
            <a:ln>
              <a:noFill/>
            </a:ln>
          </p:spPr>
        </p:sp>
      </p:grpSp>
      <p:sp>
        <p:nvSpPr>
          <p:cNvPr id="2" name="Title 1">
            <a:extLst>
              <a:ext uri="{FF2B5EF4-FFF2-40B4-BE49-F238E27FC236}">
                <a16:creationId xmlns:a16="http://schemas.microsoft.com/office/drawing/2014/main" id="{E10E10EC-9381-4B3D-AFEE-BCA86F51C850}"/>
              </a:ext>
            </a:extLst>
          </p:cNvPr>
          <p:cNvSpPr>
            <a:spLocks noGrp="1"/>
          </p:cNvSpPr>
          <p:nvPr>
            <p:ph type="title"/>
          </p:nvPr>
        </p:nvSpPr>
        <p:spPr>
          <a:xfrm>
            <a:off x="535020" y="685800"/>
            <a:ext cx="2780271" cy="5105400"/>
          </a:xfrm>
        </p:spPr>
        <p:txBody>
          <a:bodyPr vert="horz" lIns="91440" tIns="45720" rIns="91440" bIns="45720" rtlCol="0">
            <a:normAutofit/>
          </a:bodyPr>
          <a:lstStyle/>
          <a:p>
            <a:r>
              <a:rPr lang="en-US" sz="4000" kern="1200" dirty="0">
                <a:solidFill>
                  <a:srgbClr val="FFFFFF"/>
                </a:solidFill>
                <a:latin typeface="+mj-lt"/>
                <a:ea typeface="+mj-ea"/>
                <a:cs typeface="+mj-cs"/>
              </a:rPr>
              <a:t>Dark Web Monitoring</a:t>
            </a:r>
          </a:p>
        </p:txBody>
      </p:sp>
      <p:graphicFrame>
        <p:nvGraphicFramePr>
          <p:cNvPr id="29" name="Content Placeholder 2">
            <a:extLst>
              <a:ext uri="{FF2B5EF4-FFF2-40B4-BE49-F238E27FC236}">
                <a16:creationId xmlns:a16="http://schemas.microsoft.com/office/drawing/2014/main" id="{AAA03AE1-42DB-4D5C-BFC4-88B7C19B361A}"/>
              </a:ext>
            </a:extLst>
          </p:cNvPr>
          <p:cNvGraphicFramePr>
            <a:graphicFrameLocks noGrp="1"/>
          </p:cNvGraphicFramePr>
          <p:nvPr>
            <p:ph idx="1"/>
            <p:extLst>
              <p:ext uri="{D42A27DB-BD31-4B8C-83A1-F6EECF244321}">
                <p14:modId xmlns:p14="http://schemas.microsoft.com/office/powerpoint/2010/main" val="822320771"/>
              </p:ext>
            </p:extLst>
          </p:nvPr>
        </p:nvGraphicFramePr>
        <p:xfrm>
          <a:off x="5010150" y="685800"/>
          <a:ext cx="6492875" cy="5105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7066217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 name="Freeform: Shape 33">
            <a:extLst>
              <a:ext uri="{FF2B5EF4-FFF2-40B4-BE49-F238E27FC236}">
                <a16:creationId xmlns:a16="http://schemas.microsoft.com/office/drawing/2014/main" id="{42285737-90EE-47DC-AC80-8AE156B1196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1" y="-1"/>
            <a:ext cx="4403709" cy="6858001"/>
          </a:xfrm>
          <a:custGeom>
            <a:avLst/>
            <a:gdLst>
              <a:gd name="connsiteX0" fmla="*/ 3223890 w 4403709"/>
              <a:gd name="connsiteY0" fmla="*/ 6858001 h 6858001"/>
              <a:gd name="connsiteX1" fmla="*/ 4101908 w 4403709"/>
              <a:gd name="connsiteY1" fmla="*/ 6858001 h 6858001"/>
              <a:gd name="connsiteX2" fmla="*/ 3254950 w 4403709"/>
              <a:gd name="connsiteY2" fmla="*/ 1599356 h 6858001"/>
              <a:gd name="connsiteX3" fmla="*/ 3254950 w 4403709"/>
              <a:gd name="connsiteY3" fmla="*/ 1594062 h 6858001"/>
              <a:gd name="connsiteX4" fmla="*/ 4403709 w 4403709"/>
              <a:gd name="connsiteY4" fmla="*/ 0 h 6858001"/>
              <a:gd name="connsiteX5" fmla="*/ 3254950 w 4403709"/>
              <a:gd name="connsiteY5" fmla="*/ 0 h 6858001"/>
              <a:gd name="connsiteX6" fmla="*/ 2903520 w 4403709"/>
              <a:gd name="connsiteY6" fmla="*/ 0 h 6858001"/>
              <a:gd name="connsiteX7" fmla="*/ 0 w 4403709"/>
              <a:gd name="connsiteY7" fmla="*/ 0 h 6858001"/>
              <a:gd name="connsiteX8" fmla="*/ 0 w 4403709"/>
              <a:gd name="connsiteY8" fmla="*/ 6858000 h 6858001"/>
              <a:gd name="connsiteX9" fmla="*/ 3223890 w 4403709"/>
              <a:gd name="connsiteY9" fmla="*/ 6858000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403709" h="6858001">
                <a:moveTo>
                  <a:pt x="3223890" y="6858001"/>
                </a:moveTo>
                <a:lnTo>
                  <a:pt x="4101908" y="6858001"/>
                </a:lnTo>
                <a:lnTo>
                  <a:pt x="3254950" y="1599356"/>
                </a:lnTo>
                <a:lnTo>
                  <a:pt x="3254950" y="1594062"/>
                </a:lnTo>
                <a:lnTo>
                  <a:pt x="4403709" y="0"/>
                </a:lnTo>
                <a:lnTo>
                  <a:pt x="3254950" y="0"/>
                </a:lnTo>
                <a:lnTo>
                  <a:pt x="2903520" y="0"/>
                </a:lnTo>
                <a:lnTo>
                  <a:pt x="0" y="0"/>
                </a:lnTo>
                <a:lnTo>
                  <a:pt x="0" y="6858000"/>
                </a:lnTo>
                <a:lnTo>
                  <a:pt x="3223890" y="6858000"/>
                </a:lnTo>
                <a:close/>
              </a:path>
            </a:pathLst>
          </a:custGeom>
          <a:ln>
            <a:noFill/>
          </a:ln>
        </p:spPr>
        <p:style>
          <a:lnRef idx="2">
            <a:schemeClr val="accent1">
              <a:shade val="50000"/>
            </a:schemeClr>
          </a:lnRef>
          <a:fillRef idx="1002">
            <a:schemeClr val="dk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nvGrpSpPr>
          <p:cNvPr id="52" name="Group 35">
            <a:extLst>
              <a:ext uri="{FF2B5EF4-FFF2-40B4-BE49-F238E27FC236}">
                <a16:creationId xmlns:a16="http://schemas.microsoft.com/office/drawing/2014/main" id="{B57BDC17-F1B3-455F-BBF1-680AA1F25C0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315292" y="0"/>
            <a:ext cx="2436813" cy="6858001"/>
            <a:chOff x="1320800" y="0"/>
            <a:chExt cx="2436813" cy="6858001"/>
          </a:xfrm>
        </p:grpSpPr>
        <p:sp>
          <p:nvSpPr>
            <p:cNvPr id="37" name="Freeform 6">
              <a:extLst>
                <a:ext uri="{FF2B5EF4-FFF2-40B4-BE49-F238E27FC236}">
                  <a16:creationId xmlns:a16="http://schemas.microsoft.com/office/drawing/2014/main" id="{64E2FA9A-FEF7-4501-B0EB-5E45EDD2177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0"/>
              <a:ext cx="1122363" cy="5329238"/>
            </a:xfrm>
            <a:custGeom>
              <a:avLst/>
              <a:gdLst/>
              <a:ahLst/>
              <a:cxnLst/>
              <a:rect l="0" t="0" r="r" b="b"/>
              <a:pathLst>
                <a:path w="707" h="3357">
                  <a:moveTo>
                    <a:pt x="0" y="3330"/>
                  </a:moveTo>
                  <a:lnTo>
                    <a:pt x="156" y="3357"/>
                  </a:lnTo>
                  <a:lnTo>
                    <a:pt x="707" y="0"/>
                  </a:lnTo>
                  <a:lnTo>
                    <a:pt x="547" y="0"/>
                  </a:lnTo>
                  <a:lnTo>
                    <a:pt x="0" y="3330"/>
                  </a:lnTo>
                  <a:close/>
                </a:path>
              </a:pathLst>
            </a:custGeom>
            <a:solidFill>
              <a:schemeClr val="accent1"/>
            </a:solidFill>
            <a:ln>
              <a:noFill/>
            </a:ln>
          </p:spPr>
        </p:sp>
        <p:sp>
          <p:nvSpPr>
            <p:cNvPr id="53" name="Freeform 7">
              <a:extLst>
                <a:ext uri="{FF2B5EF4-FFF2-40B4-BE49-F238E27FC236}">
                  <a16:creationId xmlns:a16="http://schemas.microsoft.com/office/drawing/2014/main" id="{BC38192B-B4CB-47D4-A3B1-10010247F15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0"/>
              <a:ext cx="1117600" cy="5276850"/>
            </a:xfrm>
            <a:custGeom>
              <a:avLst/>
              <a:gdLst/>
              <a:ahLst/>
              <a:cxnLst/>
              <a:rect l="0" t="0" r="r" b="b"/>
              <a:pathLst>
                <a:path w="704" h="3324">
                  <a:moveTo>
                    <a:pt x="704" y="0"/>
                  </a:moveTo>
                  <a:lnTo>
                    <a:pt x="545" y="0"/>
                  </a:lnTo>
                  <a:lnTo>
                    <a:pt x="0" y="3300"/>
                  </a:lnTo>
                  <a:lnTo>
                    <a:pt x="157" y="3324"/>
                  </a:lnTo>
                  <a:lnTo>
                    <a:pt x="704" y="0"/>
                  </a:lnTo>
                  <a:close/>
                </a:path>
              </a:pathLst>
            </a:custGeom>
            <a:solidFill>
              <a:srgbClr val="595959"/>
            </a:solidFill>
            <a:ln>
              <a:noFill/>
            </a:ln>
          </p:spPr>
        </p:sp>
        <p:sp>
          <p:nvSpPr>
            <p:cNvPr id="39" name="Freeform 8">
              <a:extLst>
                <a:ext uri="{FF2B5EF4-FFF2-40B4-BE49-F238E27FC236}">
                  <a16:creationId xmlns:a16="http://schemas.microsoft.com/office/drawing/2014/main" id="{96330E33-E171-4B0F-82B5-AF7230399B5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228725" cy="1619250"/>
            </a:xfrm>
            <a:custGeom>
              <a:avLst/>
              <a:gdLst/>
              <a:ahLst/>
              <a:cxnLst/>
              <a:rect l="0" t="0" r="r" b="b"/>
              <a:pathLst>
                <a:path w="774" h="1020">
                  <a:moveTo>
                    <a:pt x="0" y="0"/>
                  </a:moveTo>
                  <a:lnTo>
                    <a:pt x="740" y="1020"/>
                  </a:lnTo>
                  <a:lnTo>
                    <a:pt x="774" y="1020"/>
                  </a:lnTo>
                  <a:lnTo>
                    <a:pt x="0" y="0"/>
                  </a:lnTo>
                  <a:close/>
                </a:path>
              </a:pathLst>
            </a:custGeom>
            <a:solidFill>
              <a:srgbClr val="262626"/>
            </a:solidFill>
            <a:ln>
              <a:noFill/>
            </a:ln>
          </p:spPr>
        </p:sp>
        <p:sp>
          <p:nvSpPr>
            <p:cNvPr id="54" name="Freeform 9">
              <a:extLst>
                <a:ext uri="{FF2B5EF4-FFF2-40B4-BE49-F238E27FC236}">
                  <a16:creationId xmlns:a16="http://schemas.microsoft.com/office/drawing/2014/main" id="{332B1723-69BF-42D7-B757-0FA059E1525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91138"/>
              <a:ext cx="1495425" cy="1566863"/>
            </a:xfrm>
            <a:custGeom>
              <a:avLst/>
              <a:gdLst/>
              <a:ahLst/>
              <a:cxnLst/>
              <a:rect l="0" t="0" r="r" b="b"/>
              <a:pathLst>
                <a:path w="942" h="987">
                  <a:moveTo>
                    <a:pt x="0" y="0"/>
                  </a:moveTo>
                  <a:lnTo>
                    <a:pt x="909" y="987"/>
                  </a:lnTo>
                  <a:lnTo>
                    <a:pt x="942" y="987"/>
                  </a:lnTo>
                  <a:lnTo>
                    <a:pt x="0" y="0"/>
                  </a:lnTo>
                  <a:close/>
                </a:path>
              </a:pathLst>
            </a:custGeom>
            <a:solidFill>
              <a:schemeClr val="accent1">
                <a:lumMod val="50000"/>
              </a:schemeClr>
            </a:solidFill>
            <a:ln>
              <a:noFill/>
            </a:ln>
          </p:spPr>
        </p:sp>
        <p:sp>
          <p:nvSpPr>
            <p:cNvPr id="41" name="Freeform 10">
              <a:extLst>
                <a:ext uri="{FF2B5EF4-FFF2-40B4-BE49-F238E27FC236}">
                  <a16:creationId xmlns:a16="http://schemas.microsoft.com/office/drawing/2014/main" id="{F115D62D-1E96-48D1-A78D-D370A0BFB9B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86375"/>
              <a:ext cx="2130425" cy="1571625"/>
            </a:xfrm>
            <a:custGeom>
              <a:avLst/>
              <a:gdLst/>
              <a:ahLst/>
              <a:cxnLst/>
              <a:rect l="0" t="0" r="r" b="b"/>
              <a:pathLst>
                <a:path w="1342" h="990">
                  <a:moveTo>
                    <a:pt x="0" y="3"/>
                  </a:moveTo>
                  <a:lnTo>
                    <a:pt x="942" y="990"/>
                  </a:lnTo>
                  <a:lnTo>
                    <a:pt x="1342" y="990"/>
                  </a:lnTo>
                  <a:lnTo>
                    <a:pt x="156" y="27"/>
                  </a:lnTo>
                  <a:lnTo>
                    <a:pt x="0" y="0"/>
                  </a:lnTo>
                  <a:lnTo>
                    <a:pt x="0" y="3"/>
                  </a:lnTo>
                  <a:close/>
                </a:path>
              </a:pathLst>
            </a:custGeom>
            <a:solidFill>
              <a:schemeClr val="accent1">
                <a:lumMod val="75000"/>
              </a:schemeClr>
            </a:solidFill>
            <a:ln>
              <a:noFill/>
            </a:ln>
          </p:spPr>
        </p:sp>
        <p:sp>
          <p:nvSpPr>
            <p:cNvPr id="55" name="Freeform 11">
              <a:extLst>
                <a:ext uri="{FF2B5EF4-FFF2-40B4-BE49-F238E27FC236}">
                  <a16:creationId xmlns:a16="http://schemas.microsoft.com/office/drawing/2014/main" id="{91C2876A-169D-4822-A766-C00578C88B4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695450" cy="1619250"/>
            </a:xfrm>
            <a:custGeom>
              <a:avLst/>
              <a:gdLst/>
              <a:ahLst/>
              <a:cxnLst/>
              <a:rect l="0" t="0" r="r" b="b"/>
              <a:pathLst>
                <a:path w="1068" h="1020">
                  <a:moveTo>
                    <a:pt x="1068" y="1020"/>
                  </a:moveTo>
                  <a:lnTo>
                    <a:pt x="184" y="60"/>
                  </a:lnTo>
                  <a:lnTo>
                    <a:pt x="154" y="27"/>
                  </a:lnTo>
                  <a:lnTo>
                    <a:pt x="157" y="27"/>
                  </a:lnTo>
                  <a:lnTo>
                    <a:pt x="157" y="24"/>
                  </a:lnTo>
                  <a:lnTo>
                    <a:pt x="154" y="24"/>
                  </a:lnTo>
                  <a:lnTo>
                    <a:pt x="0" y="0"/>
                  </a:lnTo>
                  <a:lnTo>
                    <a:pt x="0" y="0"/>
                  </a:lnTo>
                  <a:lnTo>
                    <a:pt x="774" y="1020"/>
                  </a:lnTo>
                  <a:lnTo>
                    <a:pt x="1068" y="1020"/>
                  </a:lnTo>
                  <a:close/>
                </a:path>
              </a:pathLst>
            </a:custGeom>
            <a:solidFill>
              <a:srgbClr val="404040"/>
            </a:solidFill>
            <a:ln>
              <a:noFill/>
            </a:ln>
          </p:spPr>
        </p:sp>
      </p:grpSp>
      <p:sp>
        <p:nvSpPr>
          <p:cNvPr id="2" name="Title 1">
            <a:extLst>
              <a:ext uri="{FF2B5EF4-FFF2-40B4-BE49-F238E27FC236}">
                <a16:creationId xmlns:a16="http://schemas.microsoft.com/office/drawing/2014/main" id="{E10E10EC-9381-4B3D-AFEE-BCA86F51C850}"/>
              </a:ext>
            </a:extLst>
          </p:cNvPr>
          <p:cNvSpPr>
            <a:spLocks noGrp="1"/>
          </p:cNvSpPr>
          <p:nvPr>
            <p:ph type="title"/>
          </p:nvPr>
        </p:nvSpPr>
        <p:spPr>
          <a:xfrm>
            <a:off x="224288" y="685800"/>
            <a:ext cx="3257084" cy="5105400"/>
          </a:xfrm>
        </p:spPr>
        <p:txBody>
          <a:bodyPr vert="horz" lIns="91440" tIns="45720" rIns="91440" bIns="45720" rtlCol="0">
            <a:normAutofit/>
          </a:bodyPr>
          <a:lstStyle/>
          <a:p>
            <a:r>
              <a:rPr lang="en-US" sz="4000" kern="1200" dirty="0">
                <a:solidFill>
                  <a:srgbClr val="FFFFFF"/>
                </a:solidFill>
                <a:latin typeface="+mj-lt"/>
                <a:ea typeface="+mj-ea"/>
                <a:cs typeface="+mj-cs"/>
              </a:rPr>
              <a:t>Cybersecurity Awareness Training</a:t>
            </a:r>
          </a:p>
        </p:txBody>
      </p:sp>
      <p:graphicFrame>
        <p:nvGraphicFramePr>
          <p:cNvPr id="29" name="Content Placeholder 2">
            <a:extLst>
              <a:ext uri="{FF2B5EF4-FFF2-40B4-BE49-F238E27FC236}">
                <a16:creationId xmlns:a16="http://schemas.microsoft.com/office/drawing/2014/main" id="{AAA03AE1-42DB-4D5C-BFC4-88B7C19B361A}"/>
              </a:ext>
            </a:extLst>
          </p:cNvPr>
          <p:cNvGraphicFramePr>
            <a:graphicFrameLocks noGrp="1"/>
          </p:cNvGraphicFramePr>
          <p:nvPr>
            <p:ph idx="1"/>
            <p:extLst>
              <p:ext uri="{D42A27DB-BD31-4B8C-83A1-F6EECF244321}">
                <p14:modId xmlns:p14="http://schemas.microsoft.com/office/powerpoint/2010/main" val="2998789644"/>
              </p:ext>
            </p:extLst>
          </p:nvPr>
        </p:nvGraphicFramePr>
        <p:xfrm>
          <a:off x="5010150" y="685800"/>
          <a:ext cx="6492875" cy="5105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5668971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 name="Freeform: Shape 33">
            <a:extLst>
              <a:ext uri="{FF2B5EF4-FFF2-40B4-BE49-F238E27FC236}">
                <a16:creationId xmlns:a16="http://schemas.microsoft.com/office/drawing/2014/main" id="{42285737-90EE-47DC-AC80-8AE156B1196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1" y="-1"/>
            <a:ext cx="4403709" cy="6858001"/>
          </a:xfrm>
          <a:custGeom>
            <a:avLst/>
            <a:gdLst>
              <a:gd name="connsiteX0" fmla="*/ 3223890 w 4403709"/>
              <a:gd name="connsiteY0" fmla="*/ 6858001 h 6858001"/>
              <a:gd name="connsiteX1" fmla="*/ 4101908 w 4403709"/>
              <a:gd name="connsiteY1" fmla="*/ 6858001 h 6858001"/>
              <a:gd name="connsiteX2" fmla="*/ 3254950 w 4403709"/>
              <a:gd name="connsiteY2" fmla="*/ 1599356 h 6858001"/>
              <a:gd name="connsiteX3" fmla="*/ 3254950 w 4403709"/>
              <a:gd name="connsiteY3" fmla="*/ 1594062 h 6858001"/>
              <a:gd name="connsiteX4" fmla="*/ 4403709 w 4403709"/>
              <a:gd name="connsiteY4" fmla="*/ 0 h 6858001"/>
              <a:gd name="connsiteX5" fmla="*/ 3254950 w 4403709"/>
              <a:gd name="connsiteY5" fmla="*/ 0 h 6858001"/>
              <a:gd name="connsiteX6" fmla="*/ 2903520 w 4403709"/>
              <a:gd name="connsiteY6" fmla="*/ 0 h 6858001"/>
              <a:gd name="connsiteX7" fmla="*/ 0 w 4403709"/>
              <a:gd name="connsiteY7" fmla="*/ 0 h 6858001"/>
              <a:gd name="connsiteX8" fmla="*/ 0 w 4403709"/>
              <a:gd name="connsiteY8" fmla="*/ 6858000 h 6858001"/>
              <a:gd name="connsiteX9" fmla="*/ 3223890 w 4403709"/>
              <a:gd name="connsiteY9" fmla="*/ 6858000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403709" h="6858001">
                <a:moveTo>
                  <a:pt x="3223890" y="6858001"/>
                </a:moveTo>
                <a:lnTo>
                  <a:pt x="4101908" y="6858001"/>
                </a:lnTo>
                <a:lnTo>
                  <a:pt x="3254950" y="1599356"/>
                </a:lnTo>
                <a:lnTo>
                  <a:pt x="3254950" y="1594062"/>
                </a:lnTo>
                <a:lnTo>
                  <a:pt x="4403709" y="0"/>
                </a:lnTo>
                <a:lnTo>
                  <a:pt x="3254950" y="0"/>
                </a:lnTo>
                <a:lnTo>
                  <a:pt x="2903520" y="0"/>
                </a:lnTo>
                <a:lnTo>
                  <a:pt x="0" y="0"/>
                </a:lnTo>
                <a:lnTo>
                  <a:pt x="0" y="6858000"/>
                </a:lnTo>
                <a:lnTo>
                  <a:pt x="3223890" y="6858000"/>
                </a:lnTo>
                <a:close/>
              </a:path>
            </a:pathLst>
          </a:custGeom>
          <a:ln>
            <a:noFill/>
          </a:ln>
        </p:spPr>
        <p:style>
          <a:lnRef idx="2">
            <a:schemeClr val="accent1">
              <a:shade val="50000"/>
            </a:schemeClr>
          </a:lnRef>
          <a:fillRef idx="1002">
            <a:schemeClr val="dk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nvGrpSpPr>
          <p:cNvPr id="52" name="Group 35">
            <a:extLst>
              <a:ext uri="{FF2B5EF4-FFF2-40B4-BE49-F238E27FC236}">
                <a16:creationId xmlns:a16="http://schemas.microsoft.com/office/drawing/2014/main" id="{B57BDC17-F1B3-455F-BBF1-680AA1F25C0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315292" y="0"/>
            <a:ext cx="2436813" cy="6858001"/>
            <a:chOff x="1320800" y="0"/>
            <a:chExt cx="2436813" cy="6858001"/>
          </a:xfrm>
        </p:grpSpPr>
        <p:sp>
          <p:nvSpPr>
            <p:cNvPr id="37" name="Freeform 6">
              <a:extLst>
                <a:ext uri="{FF2B5EF4-FFF2-40B4-BE49-F238E27FC236}">
                  <a16:creationId xmlns:a16="http://schemas.microsoft.com/office/drawing/2014/main" id="{64E2FA9A-FEF7-4501-B0EB-5E45EDD2177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0"/>
              <a:ext cx="1122363" cy="5329238"/>
            </a:xfrm>
            <a:custGeom>
              <a:avLst/>
              <a:gdLst/>
              <a:ahLst/>
              <a:cxnLst/>
              <a:rect l="0" t="0" r="r" b="b"/>
              <a:pathLst>
                <a:path w="707" h="3357">
                  <a:moveTo>
                    <a:pt x="0" y="3330"/>
                  </a:moveTo>
                  <a:lnTo>
                    <a:pt x="156" y="3357"/>
                  </a:lnTo>
                  <a:lnTo>
                    <a:pt x="707" y="0"/>
                  </a:lnTo>
                  <a:lnTo>
                    <a:pt x="547" y="0"/>
                  </a:lnTo>
                  <a:lnTo>
                    <a:pt x="0" y="3330"/>
                  </a:lnTo>
                  <a:close/>
                </a:path>
              </a:pathLst>
            </a:custGeom>
            <a:solidFill>
              <a:schemeClr val="accent1"/>
            </a:solidFill>
            <a:ln>
              <a:noFill/>
            </a:ln>
          </p:spPr>
        </p:sp>
        <p:sp>
          <p:nvSpPr>
            <p:cNvPr id="53" name="Freeform 7">
              <a:extLst>
                <a:ext uri="{FF2B5EF4-FFF2-40B4-BE49-F238E27FC236}">
                  <a16:creationId xmlns:a16="http://schemas.microsoft.com/office/drawing/2014/main" id="{BC38192B-B4CB-47D4-A3B1-10010247F15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0"/>
              <a:ext cx="1117600" cy="5276850"/>
            </a:xfrm>
            <a:custGeom>
              <a:avLst/>
              <a:gdLst/>
              <a:ahLst/>
              <a:cxnLst/>
              <a:rect l="0" t="0" r="r" b="b"/>
              <a:pathLst>
                <a:path w="704" h="3324">
                  <a:moveTo>
                    <a:pt x="704" y="0"/>
                  </a:moveTo>
                  <a:lnTo>
                    <a:pt x="545" y="0"/>
                  </a:lnTo>
                  <a:lnTo>
                    <a:pt x="0" y="3300"/>
                  </a:lnTo>
                  <a:lnTo>
                    <a:pt x="157" y="3324"/>
                  </a:lnTo>
                  <a:lnTo>
                    <a:pt x="704" y="0"/>
                  </a:lnTo>
                  <a:close/>
                </a:path>
              </a:pathLst>
            </a:custGeom>
            <a:solidFill>
              <a:srgbClr val="595959"/>
            </a:solidFill>
            <a:ln>
              <a:noFill/>
            </a:ln>
          </p:spPr>
        </p:sp>
        <p:sp>
          <p:nvSpPr>
            <p:cNvPr id="39" name="Freeform 8">
              <a:extLst>
                <a:ext uri="{FF2B5EF4-FFF2-40B4-BE49-F238E27FC236}">
                  <a16:creationId xmlns:a16="http://schemas.microsoft.com/office/drawing/2014/main" id="{96330E33-E171-4B0F-82B5-AF7230399B5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228725" cy="1619250"/>
            </a:xfrm>
            <a:custGeom>
              <a:avLst/>
              <a:gdLst/>
              <a:ahLst/>
              <a:cxnLst/>
              <a:rect l="0" t="0" r="r" b="b"/>
              <a:pathLst>
                <a:path w="774" h="1020">
                  <a:moveTo>
                    <a:pt x="0" y="0"/>
                  </a:moveTo>
                  <a:lnTo>
                    <a:pt x="740" y="1020"/>
                  </a:lnTo>
                  <a:lnTo>
                    <a:pt x="774" y="1020"/>
                  </a:lnTo>
                  <a:lnTo>
                    <a:pt x="0" y="0"/>
                  </a:lnTo>
                  <a:close/>
                </a:path>
              </a:pathLst>
            </a:custGeom>
            <a:solidFill>
              <a:srgbClr val="262626"/>
            </a:solidFill>
            <a:ln>
              <a:noFill/>
            </a:ln>
          </p:spPr>
        </p:sp>
        <p:sp>
          <p:nvSpPr>
            <p:cNvPr id="54" name="Freeform 9">
              <a:extLst>
                <a:ext uri="{FF2B5EF4-FFF2-40B4-BE49-F238E27FC236}">
                  <a16:creationId xmlns:a16="http://schemas.microsoft.com/office/drawing/2014/main" id="{332B1723-69BF-42D7-B757-0FA059E1525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91138"/>
              <a:ext cx="1495425" cy="1566863"/>
            </a:xfrm>
            <a:custGeom>
              <a:avLst/>
              <a:gdLst/>
              <a:ahLst/>
              <a:cxnLst/>
              <a:rect l="0" t="0" r="r" b="b"/>
              <a:pathLst>
                <a:path w="942" h="987">
                  <a:moveTo>
                    <a:pt x="0" y="0"/>
                  </a:moveTo>
                  <a:lnTo>
                    <a:pt x="909" y="987"/>
                  </a:lnTo>
                  <a:lnTo>
                    <a:pt x="942" y="987"/>
                  </a:lnTo>
                  <a:lnTo>
                    <a:pt x="0" y="0"/>
                  </a:lnTo>
                  <a:close/>
                </a:path>
              </a:pathLst>
            </a:custGeom>
            <a:solidFill>
              <a:schemeClr val="accent1">
                <a:lumMod val="50000"/>
              </a:schemeClr>
            </a:solidFill>
            <a:ln>
              <a:noFill/>
            </a:ln>
          </p:spPr>
        </p:sp>
        <p:sp>
          <p:nvSpPr>
            <p:cNvPr id="41" name="Freeform 10">
              <a:extLst>
                <a:ext uri="{FF2B5EF4-FFF2-40B4-BE49-F238E27FC236}">
                  <a16:creationId xmlns:a16="http://schemas.microsoft.com/office/drawing/2014/main" id="{F115D62D-1E96-48D1-A78D-D370A0BFB9B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86375"/>
              <a:ext cx="2130425" cy="1571625"/>
            </a:xfrm>
            <a:custGeom>
              <a:avLst/>
              <a:gdLst/>
              <a:ahLst/>
              <a:cxnLst/>
              <a:rect l="0" t="0" r="r" b="b"/>
              <a:pathLst>
                <a:path w="1342" h="990">
                  <a:moveTo>
                    <a:pt x="0" y="3"/>
                  </a:moveTo>
                  <a:lnTo>
                    <a:pt x="942" y="990"/>
                  </a:lnTo>
                  <a:lnTo>
                    <a:pt x="1342" y="990"/>
                  </a:lnTo>
                  <a:lnTo>
                    <a:pt x="156" y="27"/>
                  </a:lnTo>
                  <a:lnTo>
                    <a:pt x="0" y="0"/>
                  </a:lnTo>
                  <a:lnTo>
                    <a:pt x="0" y="3"/>
                  </a:lnTo>
                  <a:close/>
                </a:path>
              </a:pathLst>
            </a:custGeom>
            <a:solidFill>
              <a:schemeClr val="accent1">
                <a:lumMod val="75000"/>
              </a:schemeClr>
            </a:solidFill>
            <a:ln>
              <a:noFill/>
            </a:ln>
          </p:spPr>
        </p:sp>
        <p:sp>
          <p:nvSpPr>
            <p:cNvPr id="55" name="Freeform 11">
              <a:extLst>
                <a:ext uri="{FF2B5EF4-FFF2-40B4-BE49-F238E27FC236}">
                  <a16:creationId xmlns:a16="http://schemas.microsoft.com/office/drawing/2014/main" id="{91C2876A-169D-4822-A766-C00578C88B4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695450" cy="1619250"/>
            </a:xfrm>
            <a:custGeom>
              <a:avLst/>
              <a:gdLst/>
              <a:ahLst/>
              <a:cxnLst/>
              <a:rect l="0" t="0" r="r" b="b"/>
              <a:pathLst>
                <a:path w="1068" h="1020">
                  <a:moveTo>
                    <a:pt x="1068" y="1020"/>
                  </a:moveTo>
                  <a:lnTo>
                    <a:pt x="184" y="60"/>
                  </a:lnTo>
                  <a:lnTo>
                    <a:pt x="154" y="27"/>
                  </a:lnTo>
                  <a:lnTo>
                    <a:pt x="157" y="27"/>
                  </a:lnTo>
                  <a:lnTo>
                    <a:pt x="157" y="24"/>
                  </a:lnTo>
                  <a:lnTo>
                    <a:pt x="154" y="24"/>
                  </a:lnTo>
                  <a:lnTo>
                    <a:pt x="0" y="0"/>
                  </a:lnTo>
                  <a:lnTo>
                    <a:pt x="0" y="0"/>
                  </a:lnTo>
                  <a:lnTo>
                    <a:pt x="774" y="1020"/>
                  </a:lnTo>
                  <a:lnTo>
                    <a:pt x="1068" y="1020"/>
                  </a:lnTo>
                  <a:close/>
                </a:path>
              </a:pathLst>
            </a:custGeom>
            <a:solidFill>
              <a:srgbClr val="404040"/>
            </a:solidFill>
            <a:ln>
              <a:noFill/>
            </a:ln>
          </p:spPr>
        </p:sp>
      </p:grpSp>
      <p:sp>
        <p:nvSpPr>
          <p:cNvPr id="2" name="Title 1">
            <a:extLst>
              <a:ext uri="{FF2B5EF4-FFF2-40B4-BE49-F238E27FC236}">
                <a16:creationId xmlns:a16="http://schemas.microsoft.com/office/drawing/2014/main" id="{E10E10EC-9381-4B3D-AFEE-BCA86F51C850}"/>
              </a:ext>
            </a:extLst>
          </p:cNvPr>
          <p:cNvSpPr>
            <a:spLocks noGrp="1"/>
          </p:cNvSpPr>
          <p:nvPr>
            <p:ph type="title"/>
          </p:nvPr>
        </p:nvSpPr>
        <p:spPr>
          <a:xfrm>
            <a:off x="168180" y="385763"/>
            <a:ext cx="3510950" cy="5105400"/>
          </a:xfrm>
        </p:spPr>
        <p:txBody>
          <a:bodyPr vert="horz" lIns="91440" tIns="45720" rIns="91440" bIns="45720" rtlCol="0">
            <a:normAutofit/>
          </a:bodyPr>
          <a:lstStyle/>
          <a:p>
            <a:r>
              <a:rPr lang="en-US" sz="4000" dirty="0">
                <a:solidFill>
                  <a:srgbClr val="FFFFFF"/>
                </a:solidFill>
              </a:rPr>
              <a:t>Cybersecurity Document Repository tailored your security offerings</a:t>
            </a:r>
            <a:endParaRPr lang="en-US" sz="4000" kern="1200" dirty="0">
              <a:solidFill>
                <a:srgbClr val="FFFFFF"/>
              </a:solidFill>
              <a:latin typeface="+mj-lt"/>
              <a:ea typeface="+mj-ea"/>
              <a:cs typeface="+mj-cs"/>
            </a:endParaRPr>
          </a:p>
        </p:txBody>
      </p:sp>
      <p:graphicFrame>
        <p:nvGraphicFramePr>
          <p:cNvPr id="29" name="Content Placeholder 2">
            <a:extLst>
              <a:ext uri="{FF2B5EF4-FFF2-40B4-BE49-F238E27FC236}">
                <a16:creationId xmlns:a16="http://schemas.microsoft.com/office/drawing/2014/main" id="{AAA03AE1-42DB-4D5C-BFC4-88B7C19B361A}"/>
              </a:ext>
            </a:extLst>
          </p:cNvPr>
          <p:cNvGraphicFramePr>
            <a:graphicFrameLocks noGrp="1"/>
          </p:cNvGraphicFramePr>
          <p:nvPr>
            <p:ph idx="1"/>
            <p:extLst>
              <p:ext uri="{D42A27DB-BD31-4B8C-83A1-F6EECF244321}">
                <p14:modId xmlns:p14="http://schemas.microsoft.com/office/powerpoint/2010/main" val="1473690322"/>
              </p:ext>
            </p:extLst>
          </p:nvPr>
        </p:nvGraphicFramePr>
        <p:xfrm>
          <a:off x="5010150" y="685800"/>
          <a:ext cx="6492875" cy="5105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20031862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Facet</Template>
  <TotalTime>4851</TotalTime>
  <Words>1174</Words>
  <Application>Microsoft Office PowerPoint</Application>
  <PresentationFormat>Widescreen</PresentationFormat>
  <Paragraphs>63</Paragraphs>
  <Slides>14</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14</vt:i4>
      </vt:variant>
    </vt:vector>
  </HeadingPairs>
  <TitlesOfParts>
    <vt:vector size="18" baseType="lpstr">
      <vt:lpstr>Arial</vt:lpstr>
      <vt:lpstr>Calibri</vt:lpstr>
      <vt:lpstr>Calibri Light</vt:lpstr>
      <vt:lpstr>Office Theme</vt:lpstr>
      <vt:lpstr>Cybersecurity Advisory &amp; Preparedness Services</vt:lpstr>
      <vt:lpstr>Cybersecurity Advisory &amp; Preparedness Services Includes</vt:lpstr>
      <vt:lpstr>Automated Penetration Test</vt:lpstr>
      <vt:lpstr>Vulnerability Assessment</vt:lpstr>
      <vt:lpstr>Backup and Restore Validation Test</vt:lpstr>
      <vt:lpstr>Cybersecurity Questionnaire Assistance</vt:lpstr>
      <vt:lpstr>Dark Web Monitoring</vt:lpstr>
      <vt:lpstr>Cybersecurity Awareness Training</vt:lpstr>
      <vt:lpstr>Cybersecurity Document Repository tailored your security offerings</vt:lpstr>
      <vt:lpstr>PowerPoint Presentation</vt:lpstr>
      <vt:lpstr>Personalized Cybersecurity Posture Scorecard Dashboard and Benchmarking</vt:lpstr>
      <vt:lpstr>PowerPoint Presentation</vt:lpstr>
      <vt:lpstr>vCISO Bi-Annual Call to Review the Clients Security Posture</vt:lpstr>
      <vt:lpstr>A La Carte Options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Network Doctor Managed Services/Security Team</dc:title>
  <dc:creator>Kevin Liptak</dc:creator>
  <cp:lastModifiedBy>Tara Townsend</cp:lastModifiedBy>
  <cp:revision>16</cp:revision>
  <dcterms:created xsi:type="dcterms:W3CDTF">2021-09-10T20:05:08Z</dcterms:created>
  <dcterms:modified xsi:type="dcterms:W3CDTF">2023-03-16T14:53:56Z</dcterms:modified>
</cp:coreProperties>
</file>